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41"/>
  </p:notesMasterIdLst>
  <p:sldIdLst>
    <p:sldId id="256" r:id="rId2"/>
    <p:sldId id="257" r:id="rId3"/>
    <p:sldId id="258" r:id="rId4"/>
    <p:sldId id="259" r:id="rId5"/>
    <p:sldId id="260" r:id="rId6"/>
    <p:sldId id="261" r:id="rId7"/>
    <p:sldId id="262" r:id="rId8"/>
    <p:sldId id="263" r:id="rId9"/>
    <p:sldId id="277" r:id="rId10"/>
    <p:sldId id="269" r:id="rId11"/>
    <p:sldId id="270" r:id="rId12"/>
    <p:sldId id="271" r:id="rId13"/>
    <p:sldId id="272" r:id="rId14"/>
    <p:sldId id="264" r:id="rId15"/>
    <p:sldId id="278" r:id="rId16"/>
    <p:sldId id="279" r:id="rId17"/>
    <p:sldId id="265" r:id="rId18"/>
    <p:sldId id="280" r:id="rId19"/>
    <p:sldId id="266" r:id="rId20"/>
    <p:sldId id="287" r:id="rId21"/>
    <p:sldId id="312" r:id="rId22"/>
    <p:sldId id="288" r:id="rId23"/>
    <p:sldId id="289" r:id="rId24"/>
    <p:sldId id="290" r:id="rId25"/>
    <p:sldId id="302" r:id="rId26"/>
    <p:sldId id="295" r:id="rId27"/>
    <p:sldId id="296" r:id="rId28"/>
    <p:sldId id="297" r:id="rId29"/>
    <p:sldId id="298" r:id="rId30"/>
    <p:sldId id="303" r:id="rId31"/>
    <p:sldId id="268" r:id="rId32"/>
    <p:sldId id="304" r:id="rId33"/>
    <p:sldId id="305" r:id="rId34"/>
    <p:sldId id="306" r:id="rId35"/>
    <p:sldId id="307" r:id="rId36"/>
    <p:sldId id="308" r:id="rId37"/>
    <p:sldId id="310" r:id="rId38"/>
    <p:sldId id="313" r:id="rId39"/>
    <p:sldId id="311" r:id="rId4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987" y="4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448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561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745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181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8770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1582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6197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48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6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87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655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92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07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422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508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88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7671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4294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099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7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60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336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0807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236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257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276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67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6829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47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3609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9473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822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1149350" y="2132858"/>
            <a:ext cx="7239074" cy="158353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4400" i="0">
                <a:solidFill>
                  <a:srgbClr val="003399"/>
                </a:solidFill>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149350" y="4428728"/>
            <a:ext cx="7239074" cy="728464"/>
          </a:xfrm>
          <a:prstGeom prst="rect">
            <a:avLst/>
          </a:prstGeom>
          <a:noFill/>
          <a:ln>
            <a:noFill/>
          </a:ln>
        </p:spPr>
        <p:txBody>
          <a:bodyPr spcFirstLastPara="1" wrap="square" lIns="91425" tIns="45700" rIns="91425" bIns="45700" anchor="t" anchorCtr="0">
            <a:noAutofit/>
          </a:bodyPr>
          <a:lstStyle>
            <a:lvl1pPr lvl="0" algn="ctr">
              <a:spcBef>
                <a:spcPts val="440"/>
              </a:spcBef>
              <a:spcAft>
                <a:spcPts val="0"/>
              </a:spcAft>
              <a:buSzPts val="2200"/>
              <a:buFont typeface="Noto Sans Symbols"/>
              <a:buNone/>
              <a:defRPr sz="2200" b="1">
                <a:solidFill>
                  <a:schemeClr val="dk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rgbClr val="FF3300"/>
              </a:buClr>
              <a:buSzPts val="1800"/>
              <a:buChar char="–"/>
              <a:defRPr/>
            </a:lvl4pPr>
            <a:lvl5pPr lvl="4" algn="l">
              <a:spcBef>
                <a:spcPts val="360"/>
              </a:spcBef>
              <a:spcAft>
                <a:spcPts val="0"/>
              </a:spcAft>
              <a:buClr>
                <a:srgbClr val="FF9900"/>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20" name="Google Shape;20;p2"/>
          <p:cNvSpPr/>
          <p:nvPr/>
        </p:nvSpPr>
        <p:spPr>
          <a:xfrm>
            <a:off x="1144423" y="4149080"/>
            <a:ext cx="3619537" cy="45719"/>
          </a:xfrm>
          <a:prstGeom prst="rect">
            <a:avLst/>
          </a:prstGeom>
          <a:solidFill>
            <a:srgbClr val="00B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21" name="Google Shape;21;p2"/>
          <p:cNvSpPr/>
          <p:nvPr/>
        </p:nvSpPr>
        <p:spPr>
          <a:xfrm>
            <a:off x="1149350" y="4103362"/>
            <a:ext cx="7239074" cy="45719"/>
          </a:xfrm>
          <a:prstGeom prst="rect">
            <a:avLst/>
          </a:prstGeom>
          <a:solidFill>
            <a:srgbClr val="00B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3300"/>
              </a:solidFill>
              <a:latin typeface="Cambria"/>
              <a:ea typeface="Cambria"/>
              <a:cs typeface="Cambria"/>
              <a:sym typeface="Cambria"/>
            </a:endParaRPr>
          </a:p>
        </p:txBody>
      </p:sp>
      <p:pic>
        <p:nvPicPr>
          <p:cNvPr id="22" name="Google Shape;22;p2"/>
          <p:cNvPicPr preferRelativeResize="0"/>
          <p:nvPr/>
        </p:nvPicPr>
        <p:blipFill rotWithShape="1">
          <a:blip r:embed="rId2">
            <a:alphaModFix/>
          </a:blip>
          <a:srcRect/>
          <a:stretch/>
        </p:blipFill>
        <p:spPr>
          <a:xfrm>
            <a:off x="3718152" y="411316"/>
            <a:ext cx="1432522" cy="1040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81000" algn="l">
              <a:spcBef>
                <a:spcPts val="480"/>
              </a:spcBef>
              <a:spcAft>
                <a:spcPts val="0"/>
              </a:spcAft>
              <a:buSzPts val="2400"/>
              <a:buChar char="▪"/>
              <a:defRPr sz="2400">
                <a:solidFill>
                  <a:srgbClr val="003399"/>
                </a:solidFill>
              </a:defRPr>
            </a:lvl2pPr>
            <a:lvl3pPr marL="1371600" lvl="2" indent="-368300" algn="l">
              <a:spcBef>
                <a:spcPts val="440"/>
              </a:spcBef>
              <a:spcAft>
                <a:spcPts val="0"/>
              </a:spcAft>
              <a:buSzPts val="2200"/>
              <a:buFont typeface="Cambria"/>
              <a:buChar char="•"/>
              <a:defRPr sz="2200">
                <a:solidFill>
                  <a:srgbClr val="800000"/>
                </a:solidFill>
              </a:defRPr>
            </a:lvl3pPr>
            <a:lvl4pPr marL="1828800" lvl="3" indent="-342900" algn="l">
              <a:spcBef>
                <a:spcPts val="360"/>
              </a:spcBef>
              <a:spcAft>
                <a:spcPts val="0"/>
              </a:spcAft>
              <a:buClr>
                <a:srgbClr val="FF3300"/>
              </a:buClr>
              <a:buSzPts val="1800"/>
              <a:buChar char="–"/>
              <a:defRPr/>
            </a:lvl4pPr>
            <a:lvl5pPr marL="2286000" lvl="4" indent="-342900" algn="l">
              <a:spcBef>
                <a:spcPts val="360"/>
              </a:spcBef>
              <a:spcAft>
                <a:spcPts val="0"/>
              </a:spcAft>
              <a:buClr>
                <a:srgbClr val="FF9900"/>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3"/>
          <p:cNvSpPr txBox="1">
            <a:spLocks noGrp="1"/>
          </p:cNvSpPr>
          <p:nvPr>
            <p:ph type="ftr" idx="11"/>
          </p:nvPr>
        </p:nvSpPr>
        <p:spPr>
          <a:xfrm>
            <a:off x="2123728" y="6537327"/>
            <a:ext cx="5400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1200" b="0">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7564670" y="6529663"/>
            <a:ext cx="1125488" cy="288032"/>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b="0">
                <a:solidFill>
                  <a:schemeClr val="dk1"/>
                </a:solidFill>
                <a:latin typeface="Cambria"/>
                <a:ea typeface="Cambria"/>
                <a:cs typeface="Cambria"/>
                <a:sym typeface="Cambria"/>
              </a:defRPr>
            </a:lvl1pPr>
            <a:lvl2pPr marL="0" lvl="1" indent="0" algn="r">
              <a:spcBef>
                <a:spcPts val="0"/>
              </a:spcBef>
              <a:buNone/>
              <a:defRPr sz="1200" b="0">
                <a:solidFill>
                  <a:schemeClr val="dk1"/>
                </a:solidFill>
                <a:latin typeface="Cambria"/>
                <a:ea typeface="Cambria"/>
                <a:cs typeface="Cambria"/>
                <a:sym typeface="Cambria"/>
              </a:defRPr>
            </a:lvl2pPr>
            <a:lvl3pPr marL="0" lvl="2" indent="0" algn="r">
              <a:spcBef>
                <a:spcPts val="0"/>
              </a:spcBef>
              <a:buNone/>
              <a:defRPr sz="1200" b="0">
                <a:solidFill>
                  <a:schemeClr val="dk1"/>
                </a:solidFill>
                <a:latin typeface="Cambria"/>
                <a:ea typeface="Cambria"/>
                <a:cs typeface="Cambria"/>
                <a:sym typeface="Cambria"/>
              </a:defRPr>
            </a:lvl3pPr>
            <a:lvl4pPr marL="0" lvl="3" indent="0" algn="r">
              <a:spcBef>
                <a:spcPts val="0"/>
              </a:spcBef>
              <a:buNone/>
              <a:defRPr sz="1200" b="0">
                <a:solidFill>
                  <a:schemeClr val="dk1"/>
                </a:solidFill>
                <a:latin typeface="Cambria"/>
                <a:ea typeface="Cambria"/>
                <a:cs typeface="Cambria"/>
                <a:sym typeface="Cambria"/>
              </a:defRPr>
            </a:lvl4pPr>
            <a:lvl5pPr marL="0" lvl="4" indent="0" algn="r">
              <a:spcBef>
                <a:spcPts val="0"/>
              </a:spcBef>
              <a:buNone/>
              <a:defRPr sz="1200" b="0">
                <a:solidFill>
                  <a:schemeClr val="dk1"/>
                </a:solidFill>
                <a:latin typeface="Cambria"/>
                <a:ea typeface="Cambria"/>
                <a:cs typeface="Cambria"/>
                <a:sym typeface="Cambria"/>
              </a:defRPr>
            </a:lvl5pPr>
            <a:lvl6pPr marL="0" lvl="5" indent="0" algn="r">
              <a:spcBef>
                <a:spcPts val="0"/>
              </a:spcBef>
              <a:buNone/>
              <a:defRPr sz="1200" b="0">
                <a:solidFill>
                  <a:schemeClr val="dk1"/>
                </a:solidFill>
                <a:latin typeface="Cambria"/>
                <a:ea typeface="Cambria"/>
                <a:cs typeface="Cambria"/>
                <a:sym typeface="Cambria"/>
              </a:defRPr>
            </a:lvl6pPr>
            <a:lvl7pPr marL="0" lvl="6" indent="0" algn="r">
              <a:spcBef>
                <a:spcPts val="0"/>
              </a:spcBef>
              <a:buNone/>
              <a:defRPr sz="1200" b="0">
                <a:solidFill>
                  <a:schemeClr val="dk1"/>
                </a:solidFill>
                <a:latin typeface="Cambria"/>
                <a:ea typeface="Cambria"/>
                <a:cs typeface="Cambria"/>
                <a:sym typeface="Cambria"/>
              </a:defRPr>
            </a:lvl7pPr>
            <a:lvl8pPr marL="0" lvl="7" indent="0" algn="r">
              <a:spcBef>
                <a:spcPts val="0"/>
              </a:spcBef>
              <a:buNone/>
              <a:defRPr sz="1200" b="0">
                <a:solidFill>
                  <a:schemeClr val="dk1"/>
                </a:solidFill>
                <a:latin typeface="Cambria"/>
                <a:ea typeface="Cambria"/>
                <a:cs typeface="Cambria"/>
                <a:sym typeface="Cambria"/>
              </a:defRPr>
            </a:lvl8pPr>
            <a:lvl9pPr marL="0" lvl="8" indent="0" algn="r">
              <a:spcBef>
                <a:spcPts val="0"/>
              </a:spcBef>
              <a:buNone/>
              <a:defRPr sz="1200" b="0">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8" name="Google Shape;28;p3"/>
          <p:cNvSpPr txBox="1">
            <a:spLocks noGrp="1"/>
          </p:cNvSpPr>
          <p:nvPr>
            <p:ph type="dt" idx="10"/>
          </p:nvPr>
        </p:nvSpPr>
        <p:spPr>
          <a:xfrm>
            <a:off x="467544" y="6540783"/>
            <a:ext cx="1656184" cy="31721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b="0">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1403648" y="476672"/>
            <a:ext cx="7391400" cy="4873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2123728" y="6537327"/>
            <a:ext cx="5400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1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7564670" y="6529663"/>
            <a:ext cx="1125488" cy="288032"/>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b="0">
                <a:solidFill>
                  <a:schemeClr val="dk1"/>
                </a:solidFill>
                <a:latin typeface="Cambria"/>
                <a:ea typeface="Cambria"/>
                <a:cs typeface="Cambria"/>
                <a:sym typeface="Cambria"/>
              </a:defRPr>
            </a:lvl1pPr>
            <a:lvl2pPr marL="0" lvl="1" indent="0" algn="r">
              <a:spcBef>
                <a:spcPts val="0"/>
              </a:spcBef>
              <a:buNone/>
              <a:defRPr sz="1200" b="0">
                <a:solidFill>
                  <a:schemeClr val="dk1"/>
                </a:solidFill>
                <a:latin typeface="Cambria"/>
                <a:ea typeface="Cambria"/>
                <a:cs typeface="Cambria"/>
                <a:sym typeface="Cambria"/>
              </a:defRPr>
            </a:lvl2pPr>
            <a:lvl3pPr marL="0" lvl="2" indent="0" algn="r">
              <a:spcBef>
                <a:spcPts val="0"/>
              </a:spcBef>
              <a:buNone/>
              <a:defRPr sz="1200" b="0">
                <a:solidFill>
                  <a:schemeClr val="dk1"/>
                </a:solidFill>
                <a:latin typeface="Cambria"/>
                <a:ea typeface="Cambria"/>
                <a:cs typeface="Cambria"/>
                <a:sym typeface="Cambria"/>
              </a:defRPr>
            </a:lvl3pPr>
            <a:lvl4pPr marL="0" lvl="3" indent="0" algn="r">
              <a:spcBef>
                <a:spcPts val="0"/>
              </a:spcBef>
              <a:buNone/>
              <a:defRPr sz="1200" b="0">
                <a:solidFill>
                  <a:schemeClr val="dk1"/>
                </a:solidFill>
                <a:latin typeface="Cambria"/>
                <a:ea typeface="Cambria"/>
                <a:cs typeface="Cambria"/>
                <a:sym typeface="Cambria"/>
              </a:defRPr>
            </a:lvl4pPr>
            <a:lvl5pPr marL="0" lvl="4" indent="0" algn="r">
              <a:spcBef>
                <a:spcPts val="0"/>
              </a:spcBef>
              <a:buNone/>
              <a:defRPr sz="1200" b="0">
                <a:solidFill>
                  <a:schemeClr val="dk1"/>
                </a:solidFill>
                <a:latin typeface="Cambria"/>
                <a:ea typeface="Cambria"/>
                <a:cs typeface="Cambria"/>
                <a:sym typeface="Cambria"/>
              </a:defRPr>
            </a:lvl5pPr>
            <a:lvl6pPr marL="0" lvl="5" indent="0" algn="r">
              <a:spcBef>
                <a:spcPts val="0"/>
              </a:spcBef>
              <a:buNone/>
              <a:defRPr sz="1200" b="0">
                <a:solidFill>
                  <a:schemeClr val="dk1"/>
                </a:solidFill>
                <a:latin typeface="Cambria"/>
                <a:ea typeface="Cambria"/>
                <a:cs typeface="Cambria"/>
                <a:sym typeface="Cambria"/>
              </a:defRPr>
            </a:lvl6pPr>
            <a:lvl7pPr marL="0" lvl="6" indent="0" algn="r">
              <a:spcBef>
                <a:spcPts val="0"/>
              </a:spcBef>
              <a:buNone/>
              <a:defRPr sz="1200" b="0">
                <a:solidFill>
                  <a:schemeClr val="dk1"/>
                </a:solidFill>
                <a:latin typeface="Cambria"/>
                <a:ea typeface="Cambria"/>
                <a:cs typeface="Cambria"/>
                <a:sym typeface="Cambria"/>
              </a:defRPr>
            </a:lvl7pPr>
            <a:lvl8pPr marL="0" lvl="7" indent="0" algn="r">
              <a:spcBef>
                <a:spcPts val="0"/>
              </a:spcBef>
              <a:buNone/>
              <a:defRPr sz="1200" b="0">
                <a:solidFill>
                  <a:schemeClr val="dk1"/>
                </a:solidFill>
                <a:latin typeface="Cambria"/>
                <a:ea typeface="Cambria"/>
                <a:cs typeface="Cambria"/>
                <a:sym typeface="Cambria"/>
              </a:defRPr>
            </a:lvl8pPr>
            <a:lvl9pPr marL="0" lvl="8" indent="0" algn="r">
              <a:spcBef>
                <a:spcPts val="0"/>
              </a:spcBef>
              <a:buNone/>
              <a:defRPr sz="1200" b="0">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3" name="Google Shape;33;p4"/>
          <p:cNvSpPr txBox="1">
            <a:spLocks noGrp="1"/>
          </p:cNvSpPr>
          <p:nvPr>
            <p:ph type="dt" idx="10"/>
          </p:nvPr>
        </p:nvSpPr>
        <p:spPr>
          <a:xfrm>
            <a:off x="467544" y="6540783"/>
            <a:ext cx="1656184" cy="31721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a:off x="1149350" y="2132858"/>
            <a:ext cx="7239074" cy="158353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4400" i="0">
                <a:solidFill>
                  <a:srgbClr val="003399"/>
                </a:solidFill>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ubTitle" idx="1"/>
          </p:nvPr>
        </p:nvSpPr>
        <p:spPr>
          <a:xfrm>
            <a:off x="1149350" y="4428728"/>
            <a:ext cx="7239074" cy="728464"/>
          </a:xfrm>
          <a:prstGeom prst="rect">
            <a:avLst/>
          </a:prstGeom>
          <a:noFill/>
          <a:ln>
            <a:noFill/>
          </a:ln>
        </p:spPr>
        <p:txBody>
          <a:bodyPr spcFirstLastPara="1" wrap="square" lIns="91425" tIns="45700" rIns="91425" bIns="45700" anchor="t" anchorCtr="0">
            <a:noAutofit/>
          </a:bodyPr>
          <a:lstStyle>
            <a:lvl1pPr lvl="0" algn="ctr">
              <a:spcBef>
                <a:spcPts val="440"/>
              </a:spcBef>
              <a:spcAft>
                <a:spcPts val="0"/>
              </a:spcAft>
              <a:buSzPts val="2200"/>
              <a:buFont typeface="Noto Sans Symbols"/>
              <a:buNone/>
              <a:defRPr sz="2200" b="1">
                <a:solidFill>
                  <a:schemeClr val="dk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rgbClr val="FF3300"/>
              </a:buClr>
              <a:buSzPts val="1800"/>
              <a:buChar char="–"/>
              <a:defRPr/>
            </a:lvl4pPr>
            <a:lvl5pPr lvl="4" algn="l">
              <a:spcBef>
                <a:spcPts val="360"/>
              </a:spcBef>
              <a:spcAft>
                <a:spcPts val="0"/>
              </a:spcAft>
              <a:buClr>
                <a:srgbClr val="FF9900"/>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37" name="Google Shape;37;p5"/>
          <p:cNvSpPr/>
          <p:nvPr/>
        </p:nvSpPr>
        <p:spPr>
          <a:xfrm>
            <a:off x="1144423" y="4149080"/>
            <a:ext cx="3619537" cy="45719"/>
          </a:xfrm>
          <a:prstGeom prst="rect">
            <a:avLst/>
          </a:prstGeom>
          <a:solidFill>
            <a:srgbClr val="FF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38" name="Google Shape;38;p5"/>
          <p:cNvSpPr/>
          <p:nvPr/>
        </p:nvSpPr>
        <p:spPr>
          <a:xfrm>
            <a:off x="1149350" y="4103362"/>
            <a:ext cx="7239074" cy="45719"/>
          </a:xfrm>
          <a:prstGeom prst="rect">
            <a:avLst/>
          </a:prstGeom>
          <a:solidFill>
            <a:srgbClr val="00B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3300"/>
              </a:solidFill>
              <a:latin typeface="Cambria"/>
              <a:ea typeface="Cambria"/>
              <a:cs typeface="Cambria"/>
              <a:sym typeface="Cambria"/>
            </a:endParaRPr>
          </a:p>
        </p:txBody>
      </p:sp>
      <p:sp>
        <p:nvSpPr>
          <p:cNvPr id="39" name="Google Shape;39;p5"/>
          <p:cNvSpPr txBox="1">
            <a:spLocks noGrp="1"/>
          </p:cNvSpPr>
          <p:nvPr>
            <p:ph type="ftr" idx="11"/>
          </p:nvPr>
        </p:nvSpPr>
        <p:spPr>
          <a:xfrm>
            <a:off x="2123728" y="6537327"/>
            <a:ext cx="5400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1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7564670" y="6529663"/>
            <a:ext cx="1125488" cy="288032"/>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b="0">
                <a:solidFill>
                  <a:schemeClr val="dk1"/>
                </a:solidFill>
                <a:latin typeface="Cambria"/>
                <a:ea typeface="Cambria"/>
                <a:cs typeface="Cambria"/>
                <a:sym typeface="Cambria"/>
              </a:defRPr>
            </a:lvl1pPr>
            <a:lvl2pPr marL="0" lvl="1" indent="0" algn="r">
              <a:spcBef>
                <a:spcPts val="0"/>
              </a:spcBef>
              <a:buNone/>
              <a:defRPr sz="1200" b="0">
                <a:solidFill>
                  <a:schemeClr val="dk1"/>
                </a:solidFill>
                <a:latin typeface="Cambria"/>
                <a:ea typeface="Cambria"/>
                <a:cs typeface="Cambria"/>
                <a:sym typeface="Cambria"/>
              </a:defRPr>
            </a:lvl2pPr>
            <a:lvl3pPr marL="0" lvl="2" indent="0" algn="r">
              <a:spcBef>
                <a:spcPts val="0"/>
              </a:spcBef>
              <a:buNone/>
              <a:defRPr sz="1200" b="0">
                <a:solidFill>
                  <a:schemeClr val="dk1"/>
                </a:solidFill>
                <a:latin typeface="Cambria"/>
                <a:ea typeface="Cambria"/>
                <a:cs typeface="Cambria"/>
                <a:sym typeface="Cambria"/>
              </a:defRPr>
            </a:lvl3pPr>
            <a:lvl4pPr marL="0" lvl="3" indent="0" algn="r">
              <a:spcBef>
                <a:spcPts val="0"/>
              </a:spcBef>
              <a:buNone/>
              <a:defRPr sz="1200" b="0">
                <a:solidFill>
                  <a:schemeClr val="dk1"/>
                </a:solidFill>
                <a:latin typeface="Cambria"/>
                <a:ea typeface="Cambria"/>
                <a:cs typeface="Cambria"/>
                <a:sym typeface="Cambria"/>
              </a:defRPr>
            </a:lvl4pPr>
            <a:lvl5pPr marL="0" lvl="4" indent="0" algn="r">
              <a:spcBef>
                <a:spcPts val="0"/>
              </a:spcBef>
              <a:buNone/>
              <a:defRPr sz="1200" b="0">
                <a:solidFill>
                  <a:schemeClr val="dk1"/>
                </a:solidFill>
                <a:latin typeface="Cambria"/>
                <a:ea typeface="Cambria"/>
                <a:cs typeface="Cambria"/>
                <a:sym typeface="Cambria"/>
              </a:defRPr>
            </a:lvl5pPr>
            <a:lvl6pPr marL="0" lvl="5" indent="0" algn="r">
              <a:spcBef>
                <a:spcPts val="0"/>
              </a:spcBef>
              <a:buNone/>
              <a:defRPr sz="1200" b="0">
                <a:solidFill>
                  <a:schemeClr val="dk1"/>
                </a:solidFill>
                <a:latin typeface="Cambria"/>
                <a:ea typeface="Cambria"/>
                <a:cs typeface="Cambria"/>
                <a:sym typeface="Cambria"/>
              </a:defRPr>
            </a:lvl6pPr>
            <a:lvl7pPr marL="0" lvl="6" indent="0" algn="r">
              <a:spcBef>
                <a:spcPts val="0"/>
              </a:spcBef>
              <a:buNone/>
              <a:defRPr sz="1200" b="0">
                <a:solidFill>
                  <a:schemeClr val="dk1"/>
                </a:solidFill>
                <a:latin typeface="Cambria"/>
                <a:ea typeface="Cambria"/>
                <a:cs typeface="Cambria"/>
                <a:sym typeface="Cambria"/>
              </a:defRPr>
            </a:lvl7pPr>
            <a:lvl8pPr marL="0" lvl="7" indent="0" algn="r">
              <a:spcBef>
                <a:spcPts val="0"/>
              </a:spcBef>
              <a:buNone/>
              <a:defRPr sz="1200" b="0">
                <a:solidFill>
                  <a:schemeClr val="dk1"/>
                </a:solidFill>
                <a:latin typeface="Cambria"/>
                <a:ea typeface="Cambria"/>
                <a:cs typeface="Cambria"/>
                <a:sym typeface="Cambria"/>
              </a:defRPr>
            </a:lvl8pPr>
            <a:lvl9pPr marL="0" lvl="8" indent="0" algn="r">
              <a:spcBef>
                <a:spcPts val="0"/>
              </a:spcBef>
              <a:buNone/>
              <a:defRPr sz="1200" b="0">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1" name="Google Shape;41;p5"/>
          <p:cNvSpPr txBox="1">
            <a:spLocks noGrp="1"/>
          </p:cNvSpPr>
          <p:nvPr>
            <p:ph type="dt" idx="10"/>
          </p:nvPr>
        </p:nvSpPr>
        <p:spPr>
          <a:xfrm>
            <a:off x="467544" y="6540783"/>
            <a:ext cx="1656184" cy="31721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2" name="Google Shape;42;p5"/>
          <p:cNvPicPr preferRelativeResize="0"/>
          <p:nvPr/>
        </p:nvPicPr>
        <p:blipFill rotWithShape="1">
          <a:blip r:embed="rId2">
            <a:alphaModFix/>
          </a:blip>
          <a:srcRect/>
          <a:stretch/>
        </p:blipFill>
        <p:spPr>
          <a:xfrm>
            <a:off x="3701461" y="334287"/>
            <a:ext cx="1390650" cy="1009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259632" y="404664"/>
            <a:ext cx="7884368" cy="620363"/>
          </a:xfrm>
          <a:prstGeom prst="rect">
            <a:avLst/>
          </a:prstGeom>
          <a:solidFill>
            <a:srgbClr val="2D66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11" name="Google Shape;11;p1"/>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rgbClr val="0033CC"/>
                </a:solidFill>
                <a:latin typeface="Cambria"/>
                <a:ea typeface="Cambria"/>
                <a:cs typeface="Cambria"/>
                <a:sym typeface="Cambri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rgbClr val="8F3900"/>
                </a:solidFill>
                <a:latin typeface="Cambria"/>
                <a:ea typeface="Cambria"/>
                <a:cs typeface="Cambria"/>
                <a:sym typeface="Cambria"/>
              </a:defRPr>
            </a:lvl2pPr>
            <a:lvl3pPr marL="1371600" marR="0" lvl="2" indent="-381000" algn="l" rtl="0">
              <a:spcBef>
                <a:spcPts val="480"/>
              </a:spcBef>
              <a:spcAft>
                <a:spcPts val="0"/>
              </a:spcAft>
              <a:buClr>
                <a:schemeClr val="dk1"/>
              </a:buClr>
              <a:buSzPts val="2400"/>
              <a:buFont typeface="Cambria"/>
              <a:buChar char="•"/>
              <a:defRPr sz="2400" b="0" i="0" u="none" strike="noStrike" cap="none">
                <a:solidFill>
                  <a:srgbClr val="003399"/>
                </a:solidFill>
                <a:latin typeface="Cambria"/>
                <a:ea typeface="Cambria"/>
                <a:cs typeface="Cambria"/>
                <a:sym typeface="Cambria"/>
              </a:defRPr>
            </a:lvl3pPr>
            <a:lvl4pPr marL="1828800" marR="0" lvl="3" indent="-355600" algn="l" rtl="0">
              <a:spcBef>
                <a:spcPts val="400"/>
              </a:spcBef>
              <a:spcAft>
                <a:spcPts val="0"/>
              </a:spcAft>
              <a:buClr>
                <a:srgbClr val="FF3300"/>
              </a:buClr>
              <a:buSzPts val="2000"/>
              <a:buFont typeface="Cambria"/>
              <a:buChar char="–"/>
              <a:defRPr sz="2000" b="0" i="0" u="none" strike="noStrike" cap="none">
                <a:solidFill>
                  <a:srgbClr val="FF3300"/>
                </a:solidFill>
                <a:latin typeface="Cambria"/>
                <a:ea typeface="Cambria"/>
                <a:cs typeface="Cambria"/>
                <a:sym typeface="Cambria"/>
              </a:defRPr>
            </a:lvl4pPr>
            <a:lvl5pPr marL="2286000" marR="0" lvl="4" indent="-355600" algn="l" rtl="0">
              <a:spcBef>
                <a:spcPts val="400"/>
              </a:spcBef>
              <a:spcAft>
                <a:spcPts val="0"/>
              </a:spcAft>
              <a:buClr>
                <a:srgbClr val="FF9900"/>
              </a:buClr>
              <a:buSzPts val="2000"/>
              <a:buFont typeface="Cambria"/>
              <a:buChar char="»"/>
              <a:defRPr sz="2000" b="0" i="0" u="none" strike="noStrike" cap="none">
                <a:solidFill>
                  <a:srgbClr val="FF9900"/>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6pPr>
            <a:lvl7pPr marL="3200400" marR="0" lvl="6"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7pPr>
            <a:lvl8pPr marL="3657600" marR="0" lvl="7"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8pPr>
            <a:lvl9pPr marL="4114800" marR="0" lvl="8" indent="-355600" algn="l" rtl="0">
              <a:spcBef>
                <a:spcPts val="400"/>
              </a:spcBef>
              <a:spcAft>
                <a:spcPts val="0"/>
              </a:spcAft>
              <a:buClr>
                <a:schemeClr val="dk1"/>
              </a:buClr>
              <a:buSzPts val="2000"/>
              <a:buFont typeface="Cambria"/>
              <a:buChar char="»"/>
              <a:defRPr sz="2000" b="0" i="0" u="none" strike="noStrike" cap="none">
                <a:solidFill>
                  <a:schemeClr val="dk1"/>
                </a:solidFill>
                <a:latin typeface="Cambria"/>
                <a:ea typeface="Cambria"/>
                <a:cs typeface="Cambria"/>
                <a:sym typeface="Cambria"/>
              </a:defRPr>
            </a:lvl9pPr>
          </a:lstStyle>
          <a:p>
            <a:endParaRPr/>
          </a:p>
        </p:txBody>
      </p:sp>
      <p:sp>
        <p:nvSpPr>
          <p:cNvPr id="12" name="Google Shape;12;p1"/>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800" b="1" i="0" u="none" strike="noStrike" cap="none">
                <a:solidFill>
                  <a:schemeClr val="lt1"/>
                </a:solidFill>
                <a:latin typeface="Cambria"/>
                <a:ea typeface="Cambria"/>
                <a:cs typeface="Cambria"/>
                <a:sym typeface="Cambria"/>
              </a:defRPr>
            </a:lvl1pPr>
            <a:lvl2pPr marR="0" lvl="1" algn="l" rtl="0">
              <a:spcBef>
                <a:spcPts val="0"/>
              </a:spcBef>
              <a:spcAft>
                <a:spcPts val="0"/>
              </a:spcAft>
              <a:buSzPts val="1400"/>
              <a:buNone/>
              <a:defRPr sz="28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lt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2123728" y="6537327"/>
            <a:ext cx="5400600" cy="3206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0">
                <a:solidFill>
                  <a:schemeClr val="dk1"/>
                </a:solidFill>
                <a:latin typeface="Cambria"/>
                <a:ea typeface="Cambria"/>
                <a:cs typeface="Cambria"/>
                <a:sym typeface="Cambria"/>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endParaRPr/>
          </a:p>
        </p:txBody>
      </p:sp>
      <p:sp>
        <p:nvSpPr>
          <p:cNvPr id="14" name="Google Shape;14;p1"/>
          <p:cNvSpPr txBox="1">
            <a:spLocks noGrp="1"/>
          </p:cNvSpPr>
          <p:nvPr>
            <p:ph type="sldNum" idx="12"/>
          </p:nvPr>
        </p:nvSpPr>
        <p:spPr>
          <a:xfrm>
            <a:off x="7564670" y="6529663"/>
            <a:ext cx="1125488" cy="288032"/>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0" u="none">
                <a:solidFill>
                  <a:schemeClr val="dk1"/>
                </a:solidFill>
                <a:latin typeface="Cambria"/>
                <a:ea typeface="Cambria"/>
                <a:cs typeface="Cambria"/>
                <a:sym typeface="Cambria"/>
              </a:defRPr>
            </a:lvl1pPr>
            <a:lvl2pPr marL="0" marR="0" lvl="1" indent="0" algn="r" rtl="0">
              <a:spcBef>
                <a:spcPts val="0"/>
              </a:spcBef>
              <a:buNone/>
              <a:defRPr sz="1200" b="0" u="none">
                <a:solidFill>
                  <a:schemeClr val="dk1"/>
                </a:solidFill>
                <a:latin typeface="Cambria"/>
                <a:ea typeface="Cambria"/>
                <a:cs typeface="Cambria"/>
                <a:sym typeface="Cambria"/>
              </a:defRPr>
            </a:lvl2pPr>
            <a:lvl3pPr marL="0" marR="0" lvl="2" indent="0" algn="r" rtl="0">
              <a:spcBef>
                <a:spcPts val="0"/>
              </a:spcBef>
              <a:buNone/>
              <a:defRPr sz="1200" b="0" u="none">
                <a:solidFill>
                  <a:schemeClr val="dk1"/>
                </a:solidFill>
                <a:latin typeface="Cambria"/>
                <a:ea typeface="Cambria"/>
                <a:cs typeface="Cambria"/>
                <a:sym typeface="Cambria"/>
              </a:defRPr>
            </a:lvl3pPr>
            <a:lvl4pPr marL="0" marR="0" lvl="3" indent="0" algn="r" rtl="0">
              <a:spcBef>
                <a:spcPts val="0"/>
              </a:spcBef>
              <a:buNone/>
              <a:defRPr sz="1200" b="0" u="none">
                <a:solidFill>
                  <a:schemeClr val="dk1"/>
                </a:solidFill>
                <a:latin typeface="Cambria"/>
                <a:ea typeface="Cambria"/>
                <a:cs typeface="Cambria"/>
                <a:sym typeface="Cambria"/>
              </a:defRPr>
            </a:lvl4pPr>
            <a:lvl5pPr marL="0" marR="0" lvl="4" indent="0" algn="r" rtl="0">
              <a:spcBef>
                <a:spcPts val="0"/>
              </a:spcBef>
              <a:buNone/>
              <a:defRPr sz="1200" b="0" u="none">
                <a:solidFill>
                  <a:schemeClr val="dk1"/>
                </a:solidFill>
                <a:latin typeface="Cambria"/>
                <a:ea typeface="Cambria"/>
                <a:cs typeface="Cambria"/>
                <a:sym typeface="Cambria"/>
              </a:defRPr>
            </a:lvl5pPr>
            <a:lvl6pPr marL="0" marR="0" lvl="5" indent="0" algn="r" rtl="0">
              <a:spcBef>
                <a:spcPts val="0"/>
              </a:spcBef>
              <a:buNone/>
              <a:defRPr sz="1200" b="0" u="none">
                <a:solidFill>
                  <a:schemeClr val="dk1"/>
                </a:solidFill>
                <a:latin typeface="Cambria"/>
                <a:ea typeface="Cambria"/>
                <a:cs typeface="Cambria"/>
                <a:sym typeface="Cambria"/>
              </a:defRPr>
            </a:lvl6pPr>
            <a:lvl7pPr marL="0" marR="0" lvl="6" indent="0" algn="r" rtl="0">
              <a:spcBef>
                <a:spcPts val="0"/>
              </a:spcBef>
              <a:buNone/>
              <a:defRPr sz="1200" b="0" u="none">
                <a:solidFill>
                  <a:schemeClr val="dk1"/>
                </a:solidFill>
                <a:latin typeface="Cambria"/>
                <a:ea typeface="Cambria"/>
                <a:cs typeface="Cambria"/>
                <a:sym typeface="Cambria"/>
              </a:defRPr>
            </a:lvl7pPr>
            <a:lvl8pPr marL="0" marR="0" lvl="7" indent="0" algn="r" rtl="0">
              <a:spcBef>
                <a:spcPts val="0"/>
              </a:spcBef>
              <a:buNone/>
              <a:defRPr sz="1200" b="0" u="none">
                <a:solidFill>
                  <a:schemeClr val="dk1"/>
                </a:solidFill>
                <a:latin typeface="Cambria"/>
                <a:ea typeface="Cambria"/>
                <a:cs typeface="Cambria"/>
                <a:sym typeface="Cambria"/>
              </a:defRPr>
            </a:lvl8pPr>
            <a:lvl9pPr marL="0" marR="0" lvl="8" indent="0" algn="r" rtl="0">
              <a:spcBef>
                <a:spcPts val="0"/>
              </a:spcBef>
              <a:buNone/>
              <a:defRPr sz="1200" b="0" u="none">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5" name="Google Shape;15;p1"/>
          <p:cNvSpPr txBox="1">
            <a:spLocks noGrp="1"/>
          </p:cNvSpPr>
          <p:nvPr>
            <p:ph type="dt" idx="10"/>
          </p:nvPr>
        </p:nvSpPr>
        <p:spPr>
          <a:xfrm>
            <a:off x="467544" y="6540783"/>
            <a:ext cx="1656184" cy="31721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a:solidFill>
                  <a:schemeClr val="dk1"/>
                </a:solidFill>
                <a:latin typeface="Cambria"/>
                <a:ea typeface="Cambria"/>
                <a:cs typeface="Cambria"/>
                <a:sym typeface="Cambria"/>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endParaRPr/>
          </a:p>
        </p:txBody>
      </p:sp>
      <p:pic>
        <p:nvPicPr>
          <p:cNvPr id="16" name="Google Shape;16;p1"/>
          <p:cNvPicPr preferRelativeResize="0"/>
          <p:nvPr/>
        </p:nvPicPr>
        <p:blipFill rotWithShape="1">
          <a:blip r:embed="rId6">
            <a:alphaModFix/>
          </a:blip>
          <a:srcRect/>
          <a:stretch/>
        </p:blipFill>
        <p:spPr>
          <a:xfrm>
            <a:off x="0" y="60514"/>
            <a:ext cx="1390650" cy="121526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loud.google.com/console/project/apps~mypro-hubt-123456/clouddev/ptd" TargetMode="External"/><Relationship Id="rId3" Type="http://schemas.openxmlformats.org/officeDocument/2006/relationships/hyperlink" Target="https://cloud.google.com/console/project/apps~mypro-hubt-123456/compute/instances" TargetMode="External"/><Relationship Id="rId7" Type="http://schemas.openxmlformats.org/officeDocument/2006/relationships/hyperlink" Target="https://bigquery.cloud.google.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cloud.google.com/console/project/apps~mypro-hubt-123456/sql" TargetMode="External"/><Relationship Id="rId5" Type="http://schemas.openxmlformats.org/officeDocument/2006/relationships/hyperlink" Target="https://cloud.google.com/console/project/apps~mypro-hubt-123456/datastore/stats" TargetMode="External"/><Relationship Id="rId4" Type="http://schemas.openxmlformats.org/officeDocument/2006/relationships/hyperlink" Target="https://cloud.google.com/console/project/apps~mypro-hubt-123456/storag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giasutinhoc.vn/wp-content/uploads/2015/11/luu-tru-tren-dien-toan-dam-may.p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giasutinhoc.vn/wp-content/uploads/2015/11/bao-mat-dien-toan-dam-may-3.p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giasutinhoc.vn/wp-content/uploads/2015/11/bao-mat-dien-toan-dam-may-4.p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1149350" y="2132858"/>
            <a:ext cx="7239074" cy="1583531"/>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br>
              <a:rPr lang="en-US"/>
            </a:br>
            <a:r>
              <a:rPr lang="en-US"/>
              <a:t>Chương II </a:t>
            </a:r>
            <a:br>
              <a:rPr lang="en-US"/>
            </a:br>
            <a:r>
              <a:rPr lang="en-US"/>
              <a:t>ĐIỆN TOÁN  ĐÁM MÂY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sp>
        <p:nvSpPr>
          <p:cNvPr id="74" name="Google Shape;74;p8"/>
          <p:cNvSpPr txBox="1">
            <a:spLocks noGrp="1"/>
          </p:cNvSpPr>
          <p:nvPr>
            <p:ph type="body" idx="1"/>
          </p:nvPr>
        </p:nvSpPr>
        <p:spPr>
          <a:xfrm>
            <a:off x="722488" y="1230489"/>
            <a:ext cx="7964311" cy="5246513"/>
          </a:xfrm>
          <a:prstGeom prst="rect">
            <a:avLst/>
          </a:prstGeom>
          <a:noFill/>
          <a:ln>
            <a:noFill/>
          </a:ln>
        </p:spPr>
        <p:txBody>
          <a:bodyPr spcFirstLastPara="1" wrap="square" lIns="91425" tIns="45700" rIns="91425" bIns="45700" anchor="t" anchorCtr="0">
            <a:noAutofit/>
          </a:bodyPr>
          <a:lstStyle/>
          <a:p>
            <a:pPr algn="just"/>
            <a:r>
              <a:rPr lang="en-US" altLang="en-US" sz="2400" b="1" i="1" dirty="0"/>
              <a:t>Application (</a:t>
            </a:r>
            <a:r>
              <a:rPr lang="en-US" altLang="en-US" sz="2400" b="1" i="1" dirty="0" err="1"/>
              <a:t>lớp</a:t>
            </a:r>
            <a:r>
              <a:rPr lang="en-US" altLang="en-US" sz="2400" b="1" i="1" dirty="0"/>
              <a:t> </a:t>
            </a:r>
            <a:r>
              <a:rPr lang="en-US" altLang="en-US" sz="2400" b="1" i="1" dirty="0" err="1"/>
              <a:t>ứng</a:t>
            </a:r>
            <a:r>
              <a:rPr lang="en-US" altLang="en-US" sz="2400" b="1" i="1" dirty="0"/>
              <a:t> </a:t>
            </a:r>
            <a:r>
              <a:rPr lang="en-US" altLang="en-US" sz="2400" b="1" i="1" dirty="0" err="1"/>
              <a:t>dụng</a:t>
            </a:r>
            <a:r>
              <a:rPr lang="en-US" altLang="en-US" sz="2400" b="1" i="1" dirty="0"/>
              <a:t>):</a:t>
            </a:r>
            <a:r>
              <a:rPr lang="en-US" altLang="en-US" sz="2400" b="1" dirty="0"/>
              <a:t> </a:t>
            </a:r>
            <a:r>
              <a:rPr lang="en-US" altLang="en-US" sz="2400" dirty="0" err="1"/>
              <a:t>Phân</a:t>
            </a:r>
            <a:r>
              <a:rPr lang="en-US" altLang="en-US" sz="2400" dirty="0"/>
              <a:t> </a:t>
            </a:r>
            <a:r>
              <a:rPr lang="en-US" altLang="en-US" sz="2400" dirty="0" err="1"/>
              <a:t>phối</a:t>
            </a:r>
            <a:r>
              <a:rPr lang="en-US" altLang="en-US" sz="2400" dirty="0"/>
              <a:t> </a:t>
            </a:r>
            <a:r>
              <a:rPr lang="en-US" altLang="en-US" sz="2400" dirty="0" err="1"/>
              <a:t>phần</a:t>
            </a:r>
            <a:r>
              <a:rPr lang="en-US" altLang="en-US" sz="2400" dirty="0"/>
              <a:t> </a:t>
            </a:r>
            <a:r>
              <a:rPr lang="en-US" altLang="en-US" sz="2400" dirty="0" err="1"/>
              <a:t>mềm</a:t>
            </a:r>
            <a:r>
              <a:rPr lang="en-US" altLang="en-US" sz="2400" dirty="0"/>
              <a:t> </a:t>
            </a:r>
            <a:r>
              <a:rPr lang="en-US" altLang="en-US" sz="2400" dirty="0" err="1"/>
              <a:t>như</a:t>
            </a:r>
            <a:r>
              <a:rPr lang="en-US" altLang="en-US" sz="2400" dirty="0"/>
              <a:t> </a:t>
            </a:r>
            <a:r>
              <a:rPr lang="en-US" altLang="en-US" sz="2400" dirty="0" err="1"/>
              <a:t>một</a:t>
            </a:r>
            <a:r>
              <a:rPr lang="en-US" altLang="en-US" sz="2400" dirty="0"/>
              <a:t> </a:t>
            </a:r>
            <a:r>
              <a:rPr lang="en-US" altLang="en-US" sz="2400" dirty="0" err="1"/>
              <a:t>dịch</a:t>
            </a:r>
            <a:r>
              <a:rPr lang="en-US" altLang="en-US" sz="2400" dirty="0"/>
              <a:t> vụ </a:t>
            </a:r>
            <a:r>
              <a:rPr lang="en-US" altLang="en-US" sz="2400" dirty="0" err="1"/>
              <a:t>thông</a:t>
            </a:r>
            <a:r>
              <a:rPr lang="en-US" altLang="en-US" sz="2400" dirty="0"/>
              <a:t> </a:t>
            </a:r>
            <a:r>
              <a:rPr lang="en-US" altLang="en-US" sz="2400" dirty="0" err="1"/>
              <a:t>quan</a:t>
            </a:r>
            <a:r>
              <a:rPr lang="en-US" altLang="en-US" sz="2400" dirty="0"/>
              <a:t> Internet, </a:t>
            </a:r>
            <a:r>
              <a:rPr lang="en-US" altLang="en-US" sz="2400" dirty="0" err="1"/>
              <a:t>người</a:t>
            </a:r>
            <a:r>
              <a:rPr lang="en-US" altLang="en-US" sz="2400" dirty="0"/>
              <a:t> </a:t>
            </a:r>
            <a:r>
              <a:rPr lang="en-US" altLang="en-US" sz="2400" dirty="0" err="1"/>
              <a:t>dùng</a:t>
            </a:r>
            <a:r>
              <a:rPr lang="en-US" altLang="en-US" sz="2400" dirty="0"/>
              <a:t> </a:t>
            </a:r>
            <a:r>
              <a:rPr lang="en-US" altLang="en-US" sz="2400" dirty="0" err="1"/>
              <a:t>không</a:t>
            </a:r>
            <a:r>
              <a:rPr lang="en-US" altLang="en-US" sz="2400" dirty="0"/>
              <a:t> </a:t>
            </a:r>
            <a:r>
              <a:rPr lang="en-US" altLang="en-US" sz="2400" dirty="0" err="1"/>
              <a:t>cần</a:t>
            </a:r>
            <a:r>
              <a:rPr lang="en-US" altLang="en-US" sz="2400" dirty="0"/>
              <a:t> </a:t>
            </a:r>
            <a:r>
              <a:rPr lang="en-US" altLang="en-US" sz="2400" dirty="0" err="1"/>
              <a:t>phải</a:t>
            </a:r>
            <a:r>
              <a:rPr lang="en-US" altLang="en-US" sz="2400" dirty="0"/>
              <a:t> </a:t>
            </a:r>
            <a:r>
              <a:rPr lang="en-US" altLang="en-US" sz="2400" dirty="0" err="1"/>
              <a:t>cài</a:t>
            </a:r>
            <a:r>
              <a:rPr lang="en-US" altLang="en-US" sz="2400" dirty="0"/>
              <a:t> </a:t>
            </a:r>
            <a:r>
              <a:rPr lang="en-US" altLang="en-US" sz="2400" dirty="0" err="1"/>
              <a:t>đặt</a:t>
            </a:r>
            <a:r>
              <a:rPr lang="en-US" altLang="en-US" sz="2400" dirty="0"/>
              <a:t> </a:t>
            </a:r>
            <a:r>
              <a:rPr lang="en-US" altLang="en-US" sz="2400" dirty="0" err="1"/>
              <a:t>va</a:t>
            </a:r>
            <a:r>
              <a:rPr lang="en-US" altLang="en-US" sz="2400" dirty="0"/>
              <a:t>̀ </a:t>
            </a:r>
            <a:r>
              <a:rPr lang="en-US" altLang="en-US" sz="2400" dirty="0" err="1"/>
              <a:t>chạy</a:t>
            </a:r>
            <a:r>
              <a:rPr lang="en-US" altLang="en-US" sz="2400" dirty="0"/>
              <a:t> </a:t>
            </a:r>
            <a:r>
              <a:rPr lang="en-US" altLang="en-US" sz="2400" dirty="0" err="1"/>
              <a:t>các</a:t>
            </a:r>
            <a:r>
              <a:rPr lang="en-US" altLang="en-US" sz="2400" dirty="0"/>
              <a:t> </a:t>
            </a:r>
            <a:r>
              <a:rPr lang="en-US" altLang="en-US" sz="2400" dirty="0" err="1"/>
              <a:t>ứng</a:t>
            </a:r>
            <a:r>
              <a:rPr lang="en-US" altLang="en-US" sz="2400" dirty="0"/>
              <a:t> </a:t>
            </a:r>
            <a:r>
              <a:rPr lang="en-US" altLang="en-US" sz="2400" dirty="0" err="1"/>
              <a:t>dụng</a:t>
            </a:r>
            <a:r>
              <a:rPr lang="en-US" altLang="en-US" sz="2400" dirty="0"/>
              <a:t> </a:t>
            </a:r>
            <a:r>
              <a:rPr lang="en-US" altLang="en-US" sz="2400" dirty="0" err="1"/>
              <a:t>đo</a:t>
            </a:r>
            <a:r>
              <a:rPr lang="en-US" altLang="en-US" sz="2400" dirty="0"/>
              <a:t>́ </a:t>
            </a:r>
            <a:r>
              <a:rPr lang="en-US" altLang="en-US" sz="2400" dirty="0" err="1"/>
              <a:t>trên</a:t>
            </a:r>
            <a:r>
              <a:rPr lang="en-US" altLang="en-US" sz="2400" dirty="0"/>
              <a:t> </a:t>
            </a:r>
            <a:r>
              <a:rPr lang="en-US" altLang="en-US" sz="2400" dirty="0" err="1"/>
              <a:t>máy</a:t>
            </a:r>
            <a:r>
              <a:rPr lang="en-US" altLang="en-US" sz="2400" dirty="0"/>
              <a:t> </a:t>
            </a:r>
            <a:r>
              <a:rPr lang="en-US" altLang="en-US" sz="2400" dirty="0" err="1"/>
              <a:t>tính</a:t>
            </a:r>
            <a:r>
              <a:rPr lang="en-US" altLang="en-US" sz="2400" dirty="0"/>
              <a:t> </a:t>
            </a:r>
            <a:r>
              <a:rPr lang="en-US" altLang="en-US" sz="2400" dirty="0" err="1"/>
              <a:t>của</a:t>
            </a:r>
            <a:r>
              <a:rPr lang="en-US" altLang="en-US" sz="2400" dirty="0"/>
              <a:t> </a:t>
            </a:r>
            <a:r>
              <a:rPr lang="en-US" altLang="en-US" sz="2400" dirty="0" err="1"/>
              <a:t>mình</a:t>
            </a:r>
            <a:r>
              <a:rPr lang="en-US" altLang="en-US" sz="2400" dirty="0"/>
              <a:t>, </a:t>
            </a:r>
            <a:r>
              <a:rPr lang="en-US" altLang="en-US" sz="2400" dirty="0" err="1"/>
              <a:t>các</a:t>
            </a:r>
            <a:r>
              <a:rPr lang="en-US" altLang="en-US" sz="2400" dirty="0"/>
              <a:t> </a:t>
            </a:r>
            <a:r>
              <a:rPr lang="en-US" altLang="en-US" sz="2400" dirty="0" err="1"/>
              <a:t>ứng</a:t>
            </a:r>
            <a:r>
              <a:rPr lang="en-US" altLang="en-US" sz="2400" dirty="0"/>
              <a:t> </a:t>
            </a:r>
            <a:r>
              <a:rPr lang="en-US" altLang="en-US" sz="2400" dirty="0" err="1"/>
              <a:t>dụng</a:t>
            </a:r>
            <a:r>
              <a:rPr lang="en-US" altLang="en-US" sz="2400" dirty="0"/>
              <a:t> </a:t>
            </a:r>
            <a:r>
              <a:rPr lang="en-US" altLang="en-US" sz="2400" dirty="0" err="1"/>
              <a:t>dê</a:t>
            </a:r>
            <a:r>
              <a:rPr lang="en-US" altLang="en-US" sz="2400" dirty="0"/>
              <a:t>̃ </a:t>
            </a:r>
            <a:r>
              <a:rPr lang="en-US" altLang="en-US" sz="2400" dirty="0" err="1"/>
              <a:t>dàng</a:t>
            </a:r>
            <a:r>
              <a:rPr lang="en-US" altLang="en-US" sz="2400" dirty="0"/>
              <a:t> </a:t>
            </a:r>
            <a:r>
              <a:rPr lang="en-US" altLang="en-US" sz="2400" dirty="0" err="1"/>
              <a:t>được</a:t>
            </a:r>
            <a:r>
              <a:rPr lang="en-US" altLang="en-US" sz="2400" dirty="0"/>
              <a:t> </a:t>
            </a:r>
            <a:r>
              <a:rPr lang="en-US" altLang="en-US" sz="2400" dirty="0" err="1"/>
              <a:t>chỉnh</a:t>
            </a:r>
            <a:r>
              <a:rPr lang="en-US" altLang="en-US" sz="2400" dirty="0"/>
              <a:t> </a:t>
            </a:r>
            <a:r>
              <a:rPr lang="en-US" altLang="en-US" sz="2400" dirty="0" err="1"/>
              <a:t>sữa</a:t>
            </a:r>
            <a:r>
              <a:rPr lang="en-US" altLang="en-US" sz="2400" dirty="0"/>
              <a:t> </a:t>
            </a:r>
            <a:r>
              <a:rPr lang="en-US" altLang="en-US" sz="2400" dirty="0" err="1"/>
              <a:t>va</a:t>
            </a:r>
            <a:r>
              <a:rPr lang="en-US" altLang="en-US" sz="2400" dirty="0"/>
              <a:t>̀ </a:t>
            </a:r>
            <a:r>
              <a:rPr lang="en-US" altLang="en-US" sz="2400" dirty="0" err="1"/>
              <a:t>hô</a:t>
            </a:r>
            <a:r>
              <a:rPr lang="en-US" altLang="en-US" sz="2400" dirty="0"/>
              <a:t>̃ </a:t>
            </a:r>
            <a:r>
              <a:rPr lang="en-US" altLang="en-US" sz="2400" dirty="0" err="1"/>
              <a:t>trơ</a:t>
            </a:r>
            <a:r>
              <a:rPr lang="en-US" altLang="en-US" sz="2400" dirty="0"/>
              <a:t>̣.</a:t>
            </a:r>
          </a:p>
          <a:p>
            <a:pPr lvl="1"/>
            <a:r>
              <a:rPr lang="en-US" altLang="en-US" dirty="0" err="1"/>
              <a:t>Các</a:t>
            </a:r>
            <a:r>
              <a:rPr lang="en-US" altLang="en-US" dirty="0"/>
              <a:t> </a:t>
            </a:r>
            <a:r>
              <a:rPr lang="en-US" altLang="en-US" dirty="0" err="1"/>
              <a:t>hoạt</a:t>
            </a:r>
            <a:r>
              <a:rPr lang="en-US" altLang="en-US" dirty="0"/>
              <a:t> </a:t>
            </a:r>
            <a:r>
              <a:rPr lang="en-US" altLang="en-US" dirty="0" err="1"/>
              <a:t>động</a:t>
            </a:r>
            <a:r>
              <a:rPr lang="en-US" altLang="en-US" dirty="0"/>
              <a:t> </a:t>
            </a:r>
            <a:r>
              <a:rPr lang="en-US" altLang="en-US" dirty="0" err="1"/>
              <a:t>được</a:t>
            </a:r>
            <a:r>
              <a:rPr lang="en-US" altLang="en-US" dirty="0"/>
              <a:t> </a:t>
            </a:r>
            <a:r>
              <a:rPr lang="en-US" altLang="en-US" dirty="0" err="1"/>
              <a:t>quản</a:t>
            </a:r>
            <a:r>
              <a:rPr lang="en-US" altLang="en-US" dirty="0"/>
              <a:t> </a:t>
            </a:r>
            <a:r>
              <a:rPr lang="en-US" altLang="en-US" dirty="0" err="1"/>
              <a:t>ly</a:t>
            </a:r>
            <a:r>
              <a:rPr lang="en-US" altLang="en-US" dirty="0"/>
              <a:t>́ </a:t>
            </a:r>
            <a:r>
              <a:rPr lang="en-US" altLang="en-US" dirty="0" err="1"/>
              <a:t>tại</a:t>
            </a:r>
            <a:r>
              <a:rPr lang="en-US" altLang="en-US" dirty="0"/>
              <a:t> </a:t>
            </a:r>
            <a:r>
              <a:rPr lang="en-US" altLang="en-US" dirty="0" err="1"/>
              <a:t>trung</a:t>
            </a:r>
            <a:r>
              <a:rPr lang="en-US" altLang="en-US" dirty="0"/>
              <a:t> </a:t>
            </a:r>
            <a:r>
              <a:rPr lang="en-US" altLang="en-US" dirty="0" err="1"/>
              <a:t>tâm</a:t>
            </a:r>
            <a:r>
              <a:rPr lang="en-US" altLang="en-US" dirty="0"/>
              <a:t> </a:t>
            </a:r>
            <a:r>
              <a:rPr lang="en-US" altLang="en-US" dirty="0" err="1"/>
              <a:t>của</a:t>
            </a:r>
            <a:r>
              <a:rPr lang="en-US" altLang="en-US" dirty="0"/>
              <a:t> </a:t>
            </a:r>
            <a:r>
              <a:rPr lang="en-US" altLang="en-US" dirty="0" err="1"/>
              <a:t>đám</a:t>
            </a:r>
            <a:r>
              <a:rPr lang="en-US" altLang="en-US" dirty="0"/>
              <a:t> </a:t>
            </a:r>
            <a:r>
              <a:rPr lang="en-US" altLang="en-US" dirty="0" err="1"/>
              <a:t>mây</a:t>
            </a:r>
            <a:r>
              <a:rPr lang="en-US" altLang="en-US" dirty="0"/>
              <a:t>, </a:t>
            </a:r>
            <a:r>
              <a:rPr lang="en-US" altLang="en-US" dirty="0" err="1"/>
              <a:t>không</a:t>
            </a:r>
            <a:r>
              <a:rPr lang="en-US" altLang="en-US" dirty="0"/>
              <a:t> </a:t>
            </a:r>
            <a:r>
              <a:rPr lang="en-US" altLang="en-US" dirty="0" err="1"/>
              <a:t>nằm</a:t>
            </a:r>
            <a:r>
              <a:rPr lang="en-US" altLang="en-US" dirty="0"/>
              <a:t> ở </a:t>
            </a:r>
            <a:r>
              <a:rPr lang="en-US" altLang="en-US" dirty="0" err="1"/>
              <a:t>phía</a:t>
            </a:r>
            <a:r>
              <a:rPr lang="en-US" altLang="en-US" dirty="0"/>
              <a:t> </a:t>
            </a:r>
            <a:r>
              <a:rPr lang="en-US" altLang="en-US" dirty="0" err="1"/>
              <a:t>khách</a:t>
            </a:r>
            <a:r>
              <a:rPr lang="en-US" altLang="en-US" dirty="0"/>
              <a:t> </a:t>
            </a:r>
            <a:r>
              <a:rPr lang="en-US" altLang="en-US" dirty="0" err="1"/>
              <a:t>hàng</a:t>
            </a:r>
            <a:r>
              <a:rPr lang="en-US" altLang="en-US" dirty="0"/>
              <a:t> (</a:t>
            </a:r>
            <a:r>
              <a:rPr lang="en-US" altLang="en-US" dirty="0" err="1"/>
              <a:t>lớp</a:t>
            </a:r>
            <a:r>
              <a:rPr lang="en-US" altLang="en-US" dirty="0"/>
              <a:t> Client).</a:t>
            </a:r>
          </a:p>
          <a:p>
            <a:pPr lvl="1"/>
            <a:r>
              <a:rPr lang="en-US" altLang="en-US" dirty="0"/>
              <a:t>Cho </a:t>
            </a:r>
            <a:r>
              <a:rPr lang="en-US" altLang="en-US" dirty="0" err="1"/>
              <a:t>phép</a:t>
            </a:r>
            <a:r>
              <a:rPr lang="en-US" altLang="en-US" dirty="0"/>
              <a:t> </a:t>
            </a:r>
            <a:r>
              <a:rPr lang="en-US" altLang="en-US" dirty="0" err="1"/>
              <a:t>khách</a:t>
            </a:r>
            <a:r>
              <a:rPr lang="en-US" altLang="en-US" dirty="0"/>
              <a:t> </a:t>
            </a:r>
            <a:r>
              <a:rPr lang="en-US" altLang="en-US" dirty="0" err="1"/>
              <a:t>hàng</a:t>
            </a:r>
            <a:r>
              <a:rPr lang="en-US" altLang="en-US" dirty="0"/>
              <a:t> </a:t>
            </a:r>
            <a:r>
              <a:rPr lang="en-US" altLang="en-US" dirty="0" err="1"/>
              <a:t>truy</a:t>
            </a:r>
            <a:r>
              <a:rPr lang="en-US" altLang="en-US" dirty="0"/>
              <a:t> </a:t>
            </a:r>
            <a:r>
              <a:rPr lang="en-US" altLang="en-US" dirty="0" err="1"/>
              <a:t>cập</a:t>
            </a:r>
            <a:r>
              <a:rPr lang="en-US" altLang="en-US" dirty="0"/>
              <a:t> </a:t>
            </a:r>
            <a:r>
              <a:rPr lang="en-US" altLang="en-US" dirty="0" err="1"/>
              <a:t>các</a:t>
            </a:r>
            <a:r>
              <a:rPr lang="en-US" altLang="en-US" dirty="0"/>
              <a:t> </a:t>
            </a:r>
            <a:r>
              <a:rPr lang="en-US" altLang="en-US" dirty="0" err="1"/>
              <a:t>ứng</a:t>
            </a:r>
            <a:r>
              <a:rPr lang="en-US" altLang="en-US" dirty="0"/>
              <a:t> </a:t>
            </a:r>
            <a:r>
              <a:rPr lang="en-US" altLang="en-US" dirty="0" err="1"/>
              <a:t>dụng</a:t>
            </a:r>
            <a:r>
              <a:rPr lang="en-US" altLang="en-US" dirty="0"/>
              <a:t> </a:t>
            </a:r>
            <a:r>
              <a:rPr lang="en-US" altLang="en-US" dirty="0" err="1"/>
              <a:t>tư</a:t>
            </a:r>
            <a:r>
              <a:rPr lang="en-US" altLang="en-US" dirty="0"/>
              <a:t>̀ </a:t>
            </a:r>
            <a:r>
              <a:rPr lang="en-US" altLang="en-US" dirty="0" err="1"/>
              <a:t>xa</a:t>
            </a:r>
            <a:r>
              <a:rPr lang="en-US" altLang="en-US" dirty="0"/>
              <a:t> </a:t>
            </a:r>
            <a:r>
              <a:rPr lang="en-US" altLang="en-US" dirty="0" err="1"/>
              <a:t>thông</a:t>
            </a:r>
            <a:r>
              <a:rPr lang="en-US" altLang="en-US" dirty="0"/>
              <a:t> qua Website.</a:t>
            </a:r>
          </a:p>
          <a:p>
            <a:pPr lvl="1"/>
            <a:r>
              <a:rPr lang="en-US" altLang="en-US" dirty="0" err="1"/>
              <a:t>Người</a:t>
            </a:r>
            <a:r>
              <a:rPr lang="en-US" altLang="en-US" dirty="0"/>
              <a:t> </a:t>
            </a:r>
            <a:r>
              <a:rPr lang="en-US" altLang="en-US" dirty="0" err="1"/>
              <a:t>dùng</a:t>
            </a:r>
            <a:r>
              <a:rPr lang="en-US" altLang="en-US" dirty="0"/>
              <a:t> </a:t>
            </a:r>
            <a:r>
              <a:rPr lang="en-US" altLang="en-US" dirty="0" err="1"/>
              <a:t>không</a:t>
            </a:r>
            <a:r>
              <a:rPr lang="en-US" altLang="en-US" dirty="0"/>
              <a:t> </a:t>
            </a:r>
            <a:r>
              <a:rPr lang="en-US" altLang="en-US" dirty="0" err="1"/>
              <a:t>còn</a:t>
            </a:r>
            <a:r>
              <a:rPr lang="en-US" altLang="en-US" dirty="0"/>
              <a:t> </a:t>
            </a:r>
            <a:r>
              <a:rPr lang="en-US" altLang="en-US" dirty="0" err="1"/>
              <a:t>cần</a:t>
            </a:r>
            <a:r>
              <a:rPr lang="en-US" altLang="en-US" dirty="0"/>
              <a:t> </a:t>
            </a:r>
            <a:r>
              <a:rPr lang="en-US" altLang="en-US" dirty="0" err="1"/>
              <a:t>thực</a:t>
            </a:r>
            <a:r>
              <a:rPr lang="en-US" altLang="en-US" dirty="0"/>
              <a:t> </a:t>
            </a:r>
            <a:r>
              <a:rPr lang="en-US" altLang="en-US" dirty="0" err="1"/>
              <a:t>hiện</a:t>
            </a:r>
            <a:r>
              <a:rPr lang="en-US" altLang="en-US" dirty="0"/>
              <a:t> </a:t>
            </a:r>
            <a:r>
              <a:rPr lang="en-US" altLang="en-US" dirty="0" err="1"/>
              <a:t>các</a:t>
            </a:r>
            <a:r>
              <a:rPr lang="en-US" altLang="en-US" dirty="0"/>
              <a:t> </a:t>
            </a:r>
            <a:r>
              <a:rPr lang="en-US" altLang="en-US" dirty="0" err="1"/>
              <a:t>tính</a:t>
            </a:r>
            <a:r>
              <a:rPr lang="en-US" altLang="en-US" dirty="0"/>
              <a:t> </a:t>
            </a:r>
            <a:r>
              <a:rPr lang="en-US" altLang="en-US" dirty="0" err="1"/>
              <a:t>năng</a:t>
            </a:r>
            <a:r>
              <a:rPr lang="en-US" altLang="en-US" dirty="0"/>
              <a:t> </a:t>
            </a:r>
            <a:r>
              <a:rPr lang="en-US" altLang="en-US" dirty="0" err="1"/>
              <a:t>như</a:t>
            </a:r>
            <a:r>
              <a:rPr lang="en-US" altLang="en-US" dirty="0"/>
              <a:t> </a:t>
            </a:r>
            <a:r>
              <a:rPr lang="en-US" altLang="en-US" dirty="0" err="1"/>
              <a:t>cập</a:t>
            </a:r>
            <a:r>
              <a:rPr lang="en-US" altLang="en-US" dirty="0"/>
              <a:t> </a:t>
            </a:r>
            <a:r>
              <a:rPr lang="en-US" altLang="en-US" dirty="0" err="1"/>
              <a:t>nhật</a:t>
            </a:r>
            <a:r>
              <a:rPr lang="en-US" altLang="en-US" dirty="0"/>
              <a:t> </a:t>
            </a:r>
            <a:r>
              <a:rPr lang="en-US" altLang="en-US" dirty="0" err="1"/>
              <a:t>phiên</a:t>
            </a:r>
            <a:r>
              <a:rPr lang="en-US" altLang="en-US" dirty="0"/>
              <a:t> </a:t>
            </a:r>
            <a:r>
              <a:rPr lang="en-US" altLang="en-US" dirty="0" err="1"/>
              <a:t>bản</a:t>
            </a:r>
            <a:r>
              <a:rPr lang="en-US" altLang="en-US" dirty="0"/>
              <a:t>, </a:t>
            </a:r>
            <a:r>
              <a:rPr lang="en-US" altLang="en-US" dirty="0" err="1"/>
              <a:t>bản</a:t>
            </a:r>
            <a:r>
              <a:rPr lang="en-US" altLang="en-US" dirty="0"/>
              <a:t> </a:t>
            </a:r>
            <a:r>
              <a:rPr lang="en-US" altLang="en-US" dirty="0" err="1"/>
              <a:t>va</a:t>
            </a:r>
            <a:r>
              <a:rPr lang="en-US" altLang="en-US" dirty="0"/>
              <a:t>́ </a:t>
            </a:r>
            <a:r>
              <a:rPr lang="en-US" altLang="en-US" dirty="0" err="1"/>
              <a:t>lỗi</a:t>
            </a:r>
            <a:r>
              <a:rPr lang="en-US" altLang="en-US" dirty="0"/>
              <a:t>, download </a:t>
            </a:r>
            <a:r>
              <a:rPr lang="en-US" altLang="en-US" dirty="0" err="1"/>
              <a:t>phiên</a:t>
            </a:r>
            <a:r>
              <a:rPr lang="en-US" altLang="en-US" dirty="0"/>
              <a:t> </a:t>
            </a:r>
            <a:r>
              <a:rPr lang="en-US" altLang="en-US" dirty="0" err="1"/>
              <a:t>bản</a:t>
            </a:r>
            <a:r>
              <a:rPr lang="en-US" altLang="en-US" dirty="0"/>
              <a:t> </a:t>
            </a:r>
            <a:r>
              <a:rPr lang="en-US" altLang="en-US" dirty="0" err="1"/>
              <a:t>mới</a:t>
            </a:r>
            <a:r>
              <a:rPr lang="en-US" altLang="en-US" dirty="0"/>
              <a:t>… </a:t>
            </a:r>
            <a:r>
              <a:rPr lang="en-US" altLang="en-US" dirty="0" err="1"/>
              <a:t>Thao</a:t>
            </a:r>
            <a:r>
              <a:rPr lang="en-US" altLang="en-US" dirty="0"/>
              <a:t> </a:t>
            </a:r>
            <a:r>
              <a:rPr lang="en-US" altLang="en-US" dirty="0" err="1"/>
              <a:t>tác</a:t>
            </a:r>
            <a:r>
              <a:rPr lang="en-US" altLang="en-US" dirty="0"/>
              <a:t> sẽ </a:t>
            </a:r>
            <a:r>
              <a:rPr lang="en-US" altLang="en-US" dirty="0" err="1"/>
              <a:t>được</a:t>
            </a:r>
            <a:r>
              <a:rPr lang="en-US" altLang="en-US" dirty="0"/>
              <a:t> </a:t>
            </a:r>
            <a:r>
              <a:rPr lang="en-US" altLang="en-US" dirty="0" err="1"/>
              <a:t>thực</a:t>
            </a:r>
            <a:r>
              <a:rPr lang="en-US" altLang="en-US" dirty="0"/>
              <a:t> </a:t>
            </a:r>
            <a:r>
              <a:rPr lang="en-US" altLang="en-US" dirty="0" err="1"/>
              <a:t>hiện</a:t>
            </a:r>
            <a:r>
              <a:rPr lang="en-US" altLang="en-US" dirty="0"/>
              <a:t> </a:t>
            </a:r>
            <a:r>
              <a:rPr lang="en-US" altLang="en-US" dirty="0" err="1"/>
              <a:t>tư</a:t>
            </a:r>
            <a:r>
              <a:rPr lang="en-US" altLang="en-US" dirty="0"/>
              <a:t>̀ </a:t>
            </a:r>
            <a:r>
              <a:rPr lang="en-US" altLang="en-US" dirty="0" err="1"/>
              <a:t>các</a:t>
            </a:r>
            <a:r>
              <a:rPr lang="en-US" altLang="en-US" dirty="0"/>
              <a:t> “</a:t>
            </a:r>
            <a:r>
              <a:rPr lang="en-US" altLang="en-US" dirty="0" err="1"/>
              <a:t>đám</a:t>
            </a:r>
            <a:r>
              <a:rPr lang="en-US" altLang="en-US" dirty="0"/>
              <a:t> </a:t>
            </a:r>
            <a:r>
              <a:rPr lang="en-US" altLang="en-US" dirty="0" err="1"/>
              <a:t>mây</a:t>
            </a:r>
            <a:r>
              <a:rPr lang="en-US" altLang="en-US" dirty="0"/>
              <a:t>”.</a:t>
            </a:r>
          </a:p>
        </p:txBody>
      </p:sp>
    </p:spTree>
    <p:extLst>
      <p:ext uri="{BB962C8B-B14F-4D97-AF65-F5344CB8AC3E}">
        <p14:creationId xmlns:p14="http://schemas.microsoft.com/office/powerpoint/2010/main" val="496103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365760" indent="-283464" algn="just">
              <a:buFont typeface="Wingdings 2"/>
              <a:buChar char=""/>
              <a:defRPr/>
            </a:pPr>
            <a:r>
              <a:rPr lang="en-US" sz="2600" b="1" i="1" dirty="0"/>
              <a:t>Platform (</a:t>
            </a:r>
            <a:r>
              <a:rPr lang="en-US" sz="2600" b="1" i="1" dirty="0" err="1"/>
              <a:t>lớp</a:t>
            </a:r>
            <a:r>
              <a:rPr lang="en-US" sz="2600" b="1" i="1" dirty="0"/>
              <a:t> </a:t>
            </a:r>
            <a:r>
              <a:rPr lang="en-US" sz="2600" b="1" i="1" dirty="0" err="1"/>
              <a:t>nền</a:t>
            </a:r>
            <a:r>
              <a:rPr lang="en-US" sz="2600" b="1" i="1" dirty="0"/>
              <a:t> </a:t>
            </a:r>
            <a:r>
              <a:rPr lang="en-US" sz="2600" b="1" i="1" dirty="0" err="1"/>
              <a:t>tảng</a:t>
            </a:r>
            <a:r>
              <a:rPr lang="en-US" sz="2600" b="1" i="1" dirty="0"/>
              <a:t>):</a:t>
            </a:r>
            <a:r>
              <a:rPr lang="en-US" sz="2600" b="1" dirty="0"/>
              <a:t> </a:t>
            </a:r>
          </a:p>
          <a:p>
            <a:pPr marL="640080" lvl="1" indent="-237744" algn="just">
              <a:buFont typeface="Verdana"/>
              <a:buChar char="◦"/>
              <a:defRPr/>
            </a:pPr>
            <a:r>
              <a:rPr lang="en-US" sz="2600" dirty="0" err="1"/>
              <a:t>Cung</a:t>
            </a:r>
            <a:r>
              <a:rPr lang="en-US" sz="2600" dirty="0"/>
              <a:t> </a:t>
            </a:r>
            <a:r>
              <a:rPr lang="en-US" sz="2600" dirty="0" err="1"/>
              <a:t>cấp</a:t>
            </a:r>
            <a:r>
              <a:rPr lang="en-US" sz="2600" dirty="0"/>
              <a:t> </a:t>
            </a:r>
            <a:r>
              <a:rPr lang="en-US" sz="2600" dirty="0" err="1"/>
              <a:t>nền</a:t>
            </a:r>
            <a:r>
              <a:rPr lang="en-US" sz="2600" dirty="0"/>
              <a:t> </a:t>
            </a:r>
            <a:r>
              <a:rPr lang="en-US" sz="2600" dirty="0" err="1"/>
              <a:t>tảng</a:t>
            </a:r>
            <a:r>
              <a:rPr lang="en-US" sz="2600" dirty="0"/>
              <a:t> </a:t>
            </a:r>
            <a:r>
              <a:rPr lang="en-US" sz="2600" dirty="0" err="1"/>
              <a:t>cho</a:t>
            </a:r>
            <a:r>
              <a:rPr lang="en-US" sz="2600" dirty="0"/>
              <a:t> </a:t>
            </a:r>
            <a:r>
              <a:rPr lang="en-US" sz="2600" dirty="0" err="1"/>
              <a:t>điện</a:t>
            </a:r>
            <a:r>
              <a:rPr lang="en-US" sz="2600" dirty="0"/>
              <a:t> </a:t>
            </a:r>
            <a:r>
              <a:rPr lang="en-US" sz="2600" dirty="0" err="1"/>
              <a:t>toán</a:t>
            </a:r>
            <a:r>
              <a:rPr lang="en-US" sz="2600" dirty="0"/>
              <a:t> </a:t>
            </a:r>
            <a:r>
              <a:rPr lang="en-US" sz="2600" dirty="0" err="1"/>
              <a:t>va</a:t>
            </a:r>
            <a:r>
              <a:rPr lang="en-US" sz="2600" dirty="0"/>
              <a:t>̀ </a:t>
            </a:r>
            <a:r>
              <a:rPr lang="en-US" sz="2600" dirty="0" err="1"/>
              <a:t>các</a:t>
            </a:r>
            <a:r>
              <a:rPr lang="en-US" sz="2600" dirty="0"/>
              <a:t> </a:t>
            </a:r>
            <a:r>
              <a:rPr lang="en-US" sz="2600" dirty="0" err="1"/>
              <a:t>giải</a:t>
            </a:r>
            <a:r>
              <a:rPr lang="en-US" sz="2600" dirty="0"/>
              <a:t> </a:t>
            </a:r>
            <a:r>
              <a:rPr lang="en-US" sz="2600" dirty="0" err="1"/>
              <a:t>pháp</a:t>
            </a:r>
            <a:r>
              <a:rPr lang="en-US" sz="2600" dirty="0"/>
              <a:t> </a:t>
            </a:r>
            <a:r>
              <a:rPr lang="en-US" sz="2600" dirty="0" err="1"/>
              <a:t>của</a:t>
            </a:r>
            <a:r>
              <a:rPr lang="en-US" sz="2600" dirty="0"/>
              <a:t> </a:t>
            </a:r>
            <a:r>
              <a:rPr lang="en-US" sz="2600" dirty="0" err="1"/>
              <a:t>dịch</a:t>
            </a:r>
            <a:r>
              <a:rPr lang="en-US" sz="2600" dirty="0"/>
              <a:t> vụ, chi </a:t>
            </a:r>
            <a:r>
              <a:rPr lang="en-US" sz="2600" dirty="0" err="1"/>
              <a:t>phối</a:t>
            </a:r>
            <a:r>
              <a:rPr lang="en-US" sz="2600" dirty="0"/>
              <a:t> </a:t>
            </a:r>
            <a:r>
              <a:rPr lang="en-US" sz="2600" dirty="0" err="1"/>
              <a:t>đến</a:t>
            </a:r>
            <a:r>
              <a:rPr lang="en-US" sz="2600" dirty="0"/>
              <a:t> </a:t>
            </a:r>
            <a:r>
              <a:rPr lang="en-US" sz="2600" dirty="0" err="1"/>
              <a:t>cấu</a:t>
            </a:r>
            <a:r>
              <a:rPr lang="en-US" sz="2600" dirty="0"/>
              <a:t> </a:t>
            </a:r>
            <a:r>
              <a:rPr lang="en-US" sz="2600" dirty="0" err="1"/>
              <a:t>trúc</a:t>
            </a:r>
            <a:r>
              <a:rPr lang="en-US" sz="2600" dirty="0"/>
              <a:t> hạ </a:t>
            </a:r>
            <a:r>
              <a:rPr lang="en-US" sz="2600" dirty="0" err="1"/>
              <a:t>tầng</a:t>
            </a:r>
            <a:r>
              <a:rPr lang="en-US" sz="2600" dirty="0"/>
              <a:t> </a:t>
            </a:r>
            <a:r>
              <a:rPr lang="en-US" sz="2600" dirty="0" err="1"/>
              <a:t>của</a:t>
            </a:r>
            <a:r>
              <a:rPr lang="en-US" sz="2600" dirty="0"/>
              <a:t> “</a:t>
            </a:r>
            <a:r>
              <a:rPr lang="en-US" sz="2600" dirty="0" err="1"/>
              <a:t>đám</a:t>
            </a:r>
            <a:r>
              <a:rPr lang="en-US" sz="2600" dirty="0"/>
              <a:t> </a:t>
            </a:r>
            <a:r>
              <a:rPr lang="en-US" sz="2600" dirty="0" err="1"/>
              <a:t>mây</a:t>
            </a:r>
            <a:r>
              <a:rPr lang="en-US" sz="2600" dirty="0"/>
              <a:t>” </a:t>
            </a:r>
          </a:p>
          <a:p>
            <a:pPr marL="640080" lvl="1" indent="-237744" algn="just">
              <a:buFont typeface="Verdana"/>
              <a:buChar char="◦"/>
              <a:defRPr/>
            </a:pPr>
            <a:r>
              <a:rPr lang="en-US" sz="2600" dirty="0" err="1"/>
              <a:t>Là</a:t>
            </a:r>
            <a:r>
              <a:rPr lang="en-US" sz="2600" dirty="0"/>
              <a:t> </a:t>
            </a:r>
            <a:r>
              <a:rPr lang="en-US" sz="2600" dirty="0" err="1"/>
              <a:t>điểm</a:t>
            </a:r>
            <a:r>
              <a:rPr lang="en-US" sz="2600" dirty="0"/>
              <a:t> </a:t>
            </a:r>
            <a:r>
              <a:rPr lang="en-US" sz="2600" dirty="0" err="1"/>
              <a:t>tựa</a:t>
            </a:r>
            <a:r>
              <a:rPr lang="en-US" sz="2600" dirty="0"/>
              <a:t> </a:t>
            </a:r>
            <a:r>
              <a:rPr lang="en-US" sz="2600" dirty="0" err="1"/>
              <a:t>cho</a:t>
            </a:r>
            <a:r>
              <a:rPr lang="en-US" sz="2600" dirty="0"/>
              <a:t> </a:t>
            </a:r>
            <a:r>
              <a:rPr lang="en-US" sz="2600" dirty="0" err="1"/>
              <a:t>lớp</a:t>
            </a:r>
            <a:r>
              <a:rPr lang="en-US" sz="2600" dirty="0"/>
              <a:t> </a:t>
            </a:r>
            <a:r>
              <a:rPr lang="en-US" sz="2600" dirty="0" err="1"/>
              <a:t>ứng</a:t>
            </a:r>
            <a:r>
              <a:rPr lang="en-US" sz="2600" dirty="0"/>
              <a:t> </a:t>
            </a:r>
            <a:r>
              <a:rPr lang="en-US" sz="2600" dirty="0" err="1"/>
              <a:t>dụng</a:t>
            </a:r>
            <a:r>
              <a:rPr lang="en-US" sz="2600" dirty="0"/>
              <a:t>, </a:t>
            </a:r>
            <a:r>
              <a:rPr lang="en-US" sz="2600" dirty="0" err="1"/>
              <a:t>cho</a:t>
            </a:r>
            <a:r>
              <a:rPr lang="en-US" sz="2600" dirty="0"/>
              <a:t> </a:t>
            </a:r>
            <a:r>
              <a:rPr lang="en-US" sz="2600" dirty="0" err="1"/>
              <a:t>phép</a:t>
            </a:r>
            <a:r>
              <a:rPr lang="en-US" sz="2600" dirty="0"/>
              <a:t> </a:t>
            </a:r>
            <a:r>
              <a:rPr lang="en-US" sz="2600" dirty="0" err="1"/>
              <a:t>các</a:t>
            </a:r>
            <a:r>
              <a:rPr lang="en-US" sz="2600" dirty="0"/>
              <a:t> </a:t>
            </a:r>
            <a:r>
              <a:rPr lang="en-US" sz="2600" dirty="0" err="1"/>
              <a:t>ứng</a:t>
            </a:r>
            <a:r>
              <a:rPr lang="en-US" sz="2600" dirty="0"/>
              <a:t> </a:t>
            </a:r>
            <a:r>
              <a:rPr lang="en-US" sz="2600" dirty="0" err="1"/>
              <a:t>dụng</a:t>
            </a:r>
            <a:r>
              <a:rPr lang="en-US" sz="2600" dirty="0"/>
              <a:t> </a:t>
            </a:r>
            <a:r>
              <a:rPr lang="en-US" sz="2600" dirty="0" err="1"/>
              <a:t>hoạt</a:t>
            </a:r>
            <a:r>
              <a:rPr lang="en-US" sz="2600" dirty="0"/>
              <a:t> </a:t>
            </a:r>
            <a:r>
              <a:rPr lang="en-US" sz="2600" dirty="0" err="1"/>
              <a:t>động</a:t>
            </a:r>
            <a:r>
              <a:rPr lang="en-US" sz="2600" dirty="0"/>
              <a:t> </a:t>
            </a:r>
            <a:r>
              <a:rPr lang="en-US" sz="2600" dirty="0" err="1"/>
              <a:t>trên</a:t>
            </a:r>
            <a:r>
              <a:rPr lang="en-US" sz="2600" dirty="0"/>
              <a:t> </a:t>
            </a:r>
            <a:r>
              <a:rPr lang="en-US" sz="2600" dirty="0" err="1"/>
              <a:t>nền</a:t>
            </a:r>
            <a:r>
              <a:rPr lang="en-US" sz="2600" dirty="0"/>
              <a:t> </a:t>
            </a:r>
            <a:r>
              <a:rPr lang="en-US" sz="2600" dirty="0" err="1"/>
              <a:t>tảng</a:t>
            </a:r>
            <a:r>
              <a:rPr lang="en-US" sz="2600" dirty="0"/>
              <a:t> </a:t>
            </a:r>
            <a:r>
              <a:rPr lang="en-US" sz="2600" dirty="0" err="1"/>
              <a:t>đo</a:t>
            </a:r>
            <a:r>
              <a:rPr lang="en-US" sz="2600" dirty="0"/>
              <a:t>́. </a:t>
            </a:r>
          </a:p>
          <a:p>
            <a:pPr marL="365760" indent="-283464" algn="just">
              <a:buFont typeface="Wingdings 2"/>
              <a:buChar char=""/>
              <a:defRPr/>
            </a:pPr>
            <a:r>
              <a:rPr lang="en-US" sz="2600" b="1" i="1" dirty="0"/>
              <a:t>Infrastructure (</a:t>
            </a:r>
            <a:r>
              <a:rPr lang="en-US" sz="2600" b="1" i="1" dirty="0" err="1"/>
              <a:t>lớp</a:t>
            </a:r>
            <a:r>
              <a:rPr lang="en-US" sz="2600" b="1" i="1" dirty="0"/>
              <a:t> </a:t>
            </a:r>
            <a:r>
              <a:rPr lang="en-US" sz="2600" b="1" i="1" dirty="0" err="1"/>
              <a:t>cơ</a:t>
            </a:r>
            <a:r>
              <a:rPr lang="en-US" sz="2600" b="1" i="1" dirty="0"/>
              <a:t> </a:t>
            </a:r>
            <a:r>
              <a:rPr lang="en-US" sz="2600" b="1" i="1" dirty="0" err="1"/>
              <a:t>sơ</a:t>
            </a:r>
            <a:r>
              <a:rPr lang="en-US" sz="2600" b="1" i="1" dirty="0"/>
              <a:t>̉ hạ </a:t>
            </a:r>
            <a:r>
              <a:rPr lang="en-US" sz="2600" b="1" i="1" dirty="0" err="1"/>
              <a:t>tầng</a:t>
            </a:r>
            <a:r>
              <a:rPr lang="en-US" sz="2600" b="1" i="1" dirty="0"/>
              <a:t>):</a:t>
            </a:r>
            <a:r>
              <a:rPr lang="en-US" sz="2600" b="1" dirty="0"/>
              <a:t> </a:t>
            </a:r>
          </a:p>
          <a:p>
            <a:pPr marL="640080" lvl="1" indent="-237744" algn="just">
              <a:buFont typeface="Verdana"/>
              <a:buChar char="◦"/>
              <a:defRPr/>
            </a:pPr>
            <a:r>
              <a:rPr lang="en-US" sz="2600" dirty="0" err="1"/>
              <a:t>Cung</a:t>
            </a:r>
            <a:r>
              <a:rPr lang="en-US" sz="2600" dirty="0"/>
              <a:t> </a:t>
            </a:r>
            <a:r>
              <a:rPr lang="en-US" sz="2600" dirty="0" err="1"/>
              <a:t>cấp</a:t>
            </a:r>
            <a:r>
              <a:rPr lang="en-US" sz="2600" dirty="0"/>
              <a:t> hạ </a:t>
            </a:r>
            <a:r>
              <a:rPr lang="en-US" sz="2600" dirty="0" err="1"/>
              <a:t>tầng</a:t>
            </a:r>
            <a:r>
              <a:rPr lang="en-US" sz="2600" dirty="0"/>
              <a:t> </a:t>
            </a:r>
            <a:r>
              <a:rPr lang="en-US" sz="2600" dirty="0" err="1"/>
              <a:t>máy</a:t>
            </a:r>
            <a:r>
              <a:rPr lang="en-US" sz="2600" dirty="0"/>
              <a:t> </a:t>
            </a:r>
            <a:r>
              <a:rPr lang="en-US" sz="2600" dirty="0" err="1"/>
              <a:t>tính</a:t>
            </a:r>
            <a:r>
              <a:rPr lang="en-US" sz="2600" dirty="0"/>
              <a:t>. </a:t>
            </a:r>
          </a:p>
          <a:p>
            <a:pPr marL="640080" lvl="1" indent="-237744" algn="just">
              <a:buFont typeface="Verdana"/>
              <a:buChar char="◦"/>
              <a:defRPr/>
            </a:pPr>
            <a:r>
              <a:rPr lang="en-US" sz="2600" dirty="0" err="1"/>
              <a:t>Khách</a:t>
            </a:r>
            <a:r>
              <a:rPr lang="en-US" sz="2600" dirty="0"/>
              <a:t> </a:t>
            </a:r>
            <a:r>
              <a:rPr lang="en-US" sz="2600" dirty="0" err="1"/>
              <a:t>hàng</a:t>
            </a:r>
            <a:r>
              <a:rPr lang="en-US" sz="2600" dirty="0"/>
              <a:t> </a:t>
            </a:r>
            <a:r>
              <a:rPr lang="en-US" sz="2600" dirty="0" err="1"/>
              <a:t>không</a:t>
            </a:r>
            <a:r>
              <a:rPr lang="en-US" sz="2600" dirty="0"/>
              <a:t> </a:t>
            </a:r>
            <a:r>
              <a:rPr lang="en-US" sz="2600" dirty="0" err="1"/>
              <a:t>phải</a:t>
            </a:r>
            <a:r>
              <a:rPr lang="en-US" sz="2600" dirty="0"/>
              <a:t> </a:t>
            </a:r>
            <a:r>
              <a:rPr lang="en-US" sz="2600" dirty="0" err="1"/>
              <a:t>mua</a:t>
            </a:r>
            <a:r>
              <a:rPr lang="en-US" sz="2600" dirty="0"/>
              <a:t> server, </a:t>
            </a:r>
            <a:r>
              <a:rPr lang="en-US" sz="2600" dirty="0" err="1"/>
              <a:t>phần</a:t>
            </a:r>
            <a:r>
              <a:rPr lang="en-US" sz="2600" dirty="0"/>
              <a:t> </a:t>
            </a:r>
            <a:r>
              <a:rPr lang="en-US" sz="2600" dirty="0" err="1"/>
              <a:t>mềm</a:t>
            </a:r>
            <a:r>
              <a:rPr lang="en-US" sz="2600" dirty="0"/>
              <a:t>, </a:t>
            </a:r>
            <a:r>
              <a:rPr lang="en-US" sz="2600" dirty="0" err="1"/>
              <a:t>trung</a:t>
            </a:r>
            <a:r>
              <a:rPr lang="en-US" sz="2600" dirty="0"/>
              <a:t> </a:t>
            </a:r>
            <a:r>
              <a:rPr lang="en-US" sz="2600" dirty="0" err="1"/>
              <a:t>tâm</a:t>
            </a:r>
            <a:r>
              <a:rPr lang="en-US" sz="2600" dirty="0"/>
              <a:t> </a:t>
            </a:r>
            <a:r>
              <a:rPr lang="en-US" sz="2600" dirty="0" err="1"/>
              <a:t>dư</a:t>
            </a:r>
            <a:r>
              <a:rPr lang="en-US" sz="2600" dirty="0"/>
              <a:t>̃ </a:t>
            </a:r>
            <a:r>
              <a:rPr lang="en-US" sz="2600" dirty="0" err="1"/>
              <a:t>liệu</a:t>
            </a:r>
            <a:r>
              <a:rPr lang="en-US" sz="2600" dirty="0"/>
              <a:t> </a:t>
            </a:r>
            <a:r>
              <a:rPr lang="en-US" sz="2600" dirty="0" err="1"/>
              <a:t>hoặc</a:t>
            </a:r>
            <a:r>
              <a:rPr lang="en-US" sz="2600" dirty="0"/>
              <a:t> </a:t>
            </a:r>
            <a:r>
              <a:rPr lang="en-US" sz="2600" dirty="0" err="1"/>
              <a:t>thiết</a:t>
            </a:r>
            <a:r>
              <a:rPr lang="en-US" sz="2600" dirty="0"/>
              <a:t> bị </a:t>
            </a:r>
            <a:r>
              <a:rPr lang="en-US" sz="2600" dirty="0" err="1"/>
              <a:t>kết</a:t>
            </a:r>
            <a:r>
              <a:rPr lang="en-US" sz="2600" dirty="0"/>
              <a:t> </a:t>
            </a:r>
            <a:r>
              <a:rPr lang="en-US" sz="2600" dirty="0" err="1"/>
              <a:t>nối</a:t>
            </a:r>
            <a:r>
              <a:rPr lang="en-US" sz="2600" dirty="0"/>
              <a:t>….</a:t>
            </a:r>
          </a:p>
          <a:p>
            <a:pPr marL="640080" lvl="1" indent="-237744" algn="just">
              <a:buFont typeface="Verdana"/>
              <a:buChar char="◦"/>
              <a:defRPr/>
            </a:pPr>
            <a:r>
              <a:rPr lang="en-US" sz="2600" dirty="0" err="1"/>
              <a:t>Tài</a:t>
            </a:r>
            <a:r>
              <a:rPr lang="en-US" sz="2600" dirty="0"/>
              <a:t> </a:t>
            </a:r>
            <a:r>
              <a:rPr lang="en-US" sz="2600" dirty="0" err="1"/>
              <a:t>nguyên</a:t>
            </a:r>
            <a:r>
              <a:rPr lang="en-US" sz="2600" dirty="0"/>
              <a:t> </a:t>
            </a:r>
            <a:r>
              <a:rPr lang="en-US" sz="2600" dirty="0" err="1"/>
              <a:t>này</a:t>
            </a:r>
            <a:r>
              <a:rPr lang="en-US" sz="2600" dirty="0"/>
              <a:t> </a:t>
            </a:r>
            <a:r>
              <a:rPr lang="en-US" sz="2600" dirty="0" err="1"/>
              <a:t>được</a:t>
            </a:r>
            <a:r>
              <a:rPr lang="en-US" sz="2600" dirty="0"/>
              <a:t> </a:t>
            </a:r>
            <a:r>
              <a:rPr lang="en-US" sz="2600" dirty="0" err="1"/>
              <a:t>khách</a:t>
            </a:r>
            <a:r>
              <a:rPr lang="en-US" sz="2600" dirty="0"/>
              <a:t> </a:t>
            </a:r>
            <a:r>
              <a:rPr lang="en-US" sz="2600" dirty="0" err="1"/>
              <a:t>hàng</a:t>
            </a:r>
            <a:r>
              <a:rPr lang="en-US" sz="2600" dirty="0"/>
              <a:t> </a:t>
            </a:r>
            <a:r>
              <a:rPr lang="en-US" sz="2600" dirty="0" err="1"/>
              <a:t>thuê</a:t>
            </a:r>
            <a:r>
              <a:rPr lang="en-US" sz="2600" dirty="0"/>
              <a:t> (</a:t>
            </a:r>
            <a:r>
              <a:rPr lang="en-US" sz="2600" dirty="0" err="1"/>
              <a:t>hoặc</a:t>
            </a:r>
            <a:r>
              <a:rPr lang="en-US" sz="2600" dirty="0"/>
              <a:t> </a:t>
            </a:r>
            <a:r>
              <a:rPr lang="en-US" sz="2600" dirty="0" err="1"/>
              <a:t>miễn</a:t>
            </a:r>
            <a:r>
              <a:rPr lang="en-US" sz="2600" dirty="0"/>
              <a:t> </a:t>
            </a:r>
            <a:r>
              <a:rPr lang="en-US" sz="2600" dirty="0" err="1"/>
              <a:t>phí</a:t>
            </a:r>
            <a:r>
              <a:rPr lang="en-US" sz="2600" dirty="0"/>
              <a:t>) </a:t>
            </a:r>
            <a:r>
              <a:rPr lang="en-US" sz="2600" dirty="0" err="1"/>
              <a:t>sử</a:t>
            </a:r>
            <a:r>
              <a:rPr lang="en-US" sz="2600" dirty="0"/>
              <a:t> </a:t>
            </a:r>
            <a:r>
              <a:rPr lang="en-US" sz="2600" dirty="0" err="1"/>
              <a:t>dụng</a:t>
            </a:r>
            <a:r>
              <a:rPr lang="en-US" sz="2600" dirty="0"/>
              <a:t>. </a:t>
            </a:r>
          </a:p>
        </p:txBody>
      </p:sp>
    </p:spTree>
    <p:extLst>
      <p:ext uri="{BB962C8B-B14F-4D97-AF65-F5344CB8AC3E}">
        <p14:creationId xmlns:p14="http://schemas.microsoft.com/office/powerpoint/2010/main" val="2982946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algn="just"/>
            <a:r>
              <a:rPr lang="en-US" altLang="en-US" sz="2400" b="1" i="1" dirty="0"/>
              <a:t>Server (</a:t>
            </a:r>
            <a:r>
              <a:rPr lang="en-US" altLang="en-US" sz="2400" b="1" i="1" dirty="0" err="1"/>
              <a:t>lớp</a:t>
            </a:r>
            <a:r>
              <a:rPr lang="en-US" altLang="en-US" sz="2400" b="1" i="1" dirty="0"/>
              <a:t> server - </a:t>
            </a:r>
            <a:r>
              <a:rPr lang="en-US" altLang="en-US" sz="2400" b="1" i="1" dirty="0" err="1"/>
              <a:t>máy</a:t>
            </a:r>
            <a:r>
              <a:rPr lang="en-US" altLang="en-US" sz="2400" b="1" i="1" dirty="0"/>
              <a:t> </a:t>
            </a:r>
            <a:r>
              <a:rPr lang="en-US" altLang="en-US" sz="2400" b="1" i="1" dirty="0" err="1"/>
              <a:t>chủ</a:t>
            </a:r>
            <a:r>
              <a:rPr lang="en-US" altLang="en-US" sz="2400" b="1" i="1" dirty="0"/>
              <a:t>):</a:t>
            </a:r>
            <a:r>
              <a:rPr lang="en-US" altLang="en-US" sz="2400" b="1" dirty="0"/>
              <a:t> </a:t>
            </a:r>
          </a:p>
          <a:p>
            <a:pPr algn="just">
              <a:buFontTx/>
              <a:buChar char="-"/>
            </a:pPr>
            <a:r>
              <a:rPr lang="en-US" altLang="en-US" sz="2400" dirty="0" err="1"/>
              <a:t>Bao</a:t>
            </a:r>
            <a:r>
              <a:rPr lang="en-US" altLang="en-US" sz="2400" dirty="0"/>
              <a:t> </a:t>
            </a:r>
            <a:r>
              <a:rPr lang="en-US" altLang="en-US" sz="2400" dirty="0" err="1"/>
              <a:t>gồm</a:t>
            </a:r>
            <a:r>
              <a:rPr lang="en-US" altLang="en-US" sz="2400" dirty="0"/>
              <a:t> </a:t>
            </a:r>
            <a:r>
              <a:rPr lang="en-US" altLang="en-US" sz="2400" dirty="0" err="1"/>
              <a:t>các</a:t>
            </a:r>
            <a:r>
              <a:rPr lang="en-US" altLang="en-US" sz="2400" dirty="0"/>
              <a:t> </a:t>
            </a:r>
            <a:r>
              <a:rPr lang="en-US" altLang="en-US" sz="2400" dirty="0" err="1"/>
              <a:t>sản</a:t>
            </a:r>
            <a:r>
              <a:rPr lang="en-US" altLang="en-US" sz="2400" dirty="0"/>
              <a:t> </a:t>
            </a:r>
            <a:r>
              <a:rPr lang="en-US" altLang="en-US" sz="2400" dirty="0" err="1"/>
              <a:t>phẩm</a:t>
            </a:r>
            <a:r>
              <a:rPr lang="en-US" altLang="en-US" sz="2400" dirty="0"/>
              <a:t> </a:t>
            </a:r>
            <a:r>
              <a:rPr lang="en-US" altLang="en-US" sz="2400" dirty="0" err="1"/>
              <a:t>phần</a:t>
            </a:r>
            <a:r>
              <a:rPr lang="en-US" altLang="en-US" sz="2400" dirty="0"/>
              <a:t> </a:t>
            </a:r>
            <a:r>
              <a:rPr lang="en-US" altLang="en-US" sz="2400" dirty="0" err="1"/>
              <a:t>cứng</a:t>
            </a:r>
            <a:r>
              <a:rPr lang="en-US" altLang="en-US" sz="2400" dirty="0"/>
              <a:t> </a:t>
            </a:r>
            <a:r>
              <a:rPr lang="en-US" altLang="en-US" sz="2400" dirty="0" err="1"/>
              <a:t>va</a:t>
            </a:r>
            <a:r>
              <a:rPr lang="en-US" altLang="en-US" sz="2400" dirty="0"/>
              <a:t>̀ </a:t>
            </a:r>
            <a:r>
              <a:rPr lang="en-US" altLang="en-US" sz="2400" dirty="0" err="1"/>
              <a:t>phần</a:t>
            </a:r>
            <a:r>
              <a:rPr lang="en-US" altLang="en-US" sz="2400" dirty="0"/>
              <a:t> </a:t>
            </a:r>
            <a:r>
              <a:rPr lang="en-US" altLang="en-US" sz="2400" dirty="0" err="1"/>
              <a:t>mềm</a:t>
            </a:r>
            <a:r>
              <a:rPr lang="en-US" altLang="en-US" sz="2400" dirty="0"/>
              <a:t> </a:t>
            </a:r>
            <a:r>
              <a:rPr lang="en-US" altLang="en-US" sz="2400" dirty="0" err="1"/>
              <a:t>máy</a:t>
            </a:r>
            <a:r>
              <a:rPr lang="en-US" altLang="en-US" sz="2400" dirty="0"/>
              <a:t> </a:t>
            </a:r>
            <a:r>
              <a:rPr lang="en-US" altLang="en-US" sz="2400" dirty="0" err="1"/>
              <a:t>tính</a:t>
            </a:r>
            <a:r>
              <a:rPr lang="en-US" altLang="en-US" sz="2400" dirty="0"/>
              <a:t>, </a:t>
            </a:r>
            <a:r>
              <a:rPr lang="en-US" altLang="en-US" sz="2400" dirty="0" err="1"/>
              <a:t>được</a:t>
            </a:r>
            <a:r>
              <a:rPr lang="en-US" altLang="en-US" sz="2400" dirty="0"/>
              <a:t> </a:t>
            </a:r>
            <a:r>
              <a:rPr lang="en-US" altLang="en-US" sz="2400" dirty="0" err="1"/>
              <a:t>thiết</a:t>
            </a:r>
            <a:r>
              <a:rPr lang="en-US" altLang="en-US" sz="2400" dirty="0"/>
              <a:t> </a:t>
            </a:r>
            <a:r>
              <a:rPr lang="en-US" altLang="en-US" sz="2400" dirty="0" err="1"/>
              <a:t>kê</a:t>
            </a:r>
            <a:r>
              <a:rPr lang="en-US" altLang="en-US" sz="2400" dirty="0"/>
              <a:t>́ </a:t>
            </a:r>
            <a:r>
              <a:rPr lang="en-US" altLang="en-US" sz="2400" dirty="0" err="1"/>
              <a:t>va</a:t>
            </a:r>
            <a:r>
              <a:rPr lang="en-US" altLang="en-US" sz="2400" dirty="0"/>
              <a:t>̀ </a:t>
            </a:r>
            <a:r>
              <a:rPr lang="en-US" altLang="en-US" sz="2400" dirty="0" err="1"/>
              <a:t>xây</a:t>
            </a:r>
            <a:r>
              <a:rPr lang="en-US" altLang="en-US" sz="2400" dirty="0"/>
              <a:t> </a:t>
            </a:r>
            <a:r>
              <a:rPr lang="en-US" altLang="en-US" sz="2400" dirty="0" err="1"/>
              <a:t>dựng</a:t>
            </a:r>
            <a:r>
              <a:rPr lang="en-US" altLang="en-US" sz="2400" dirty="0"/>
              <a:t> </a:t>
            </a:r>
            <a:r>
              <a:rPr lang="en-US" altLang="en-US" sz="2400" dirty="0" err="1"/>
              <a:t>đặc</a:t>
            </a:r>
            <a:r>
              <a:rPr lang="en-US" altLang="en-US" sz="2400" dirty="0"/>
              <a:t> </a:t>
            </a:r>
            <a:r>
              <a:rPr lang="en-US" altLang="en-US" sz="2400" dirty="0" err="1"/>
              <a:t>biệt</a:t>
            </a:r>
            <a:r>
              <a:rPr lang="en-US" altLang="en-US" sz="2400" dirty="0"/>
              <a:t> </a:t>
            </a:r>
            <a:r>
              <a:rPr lang="en-US" altLang="en-US" sz="2400" dirty="0" err="1"/>
              <a:t>đê</a:t>
            </a:r>
            <a:r>
              <a:rPr lang="en-US" altLang="en-US" sz="2400" dirty="0"/>
              <a:t>̉ </a:t>
            </a:r>
            <a:r>
              <a:rPr lang="en-US" altLang="en-US" sz="2400" dirty="0" err="1"/>
              <a:t>cung</a:t>
            </a:r>
            <a:r>
              <a:rPr lang="en-US" altLang="en-US" sz="2400" dirty="0"/>
              <a:t> </a:t>
            </a:r>
            <a:r>
              <a:rPr lang="en-US" altLang="en-US" sz="2400" dirty="0" err="1"/>
              <a:t>cấp</a:t>
            </a:r>
            <a:r>
              <a:rPr lang="en-US" altLang="en-US" sz="2400" dirty="0"/>
              <a:t> </a:t>
            </a:r>
            <a:r>
              <a:rPr lang="en-US" altLang="en-US" sz="2400" dirty="0" err="1"/>
              <a:t>các</a:t>
            </a:r>
            <a:r>
              <a:rPr lang="en-US" altLang="en-US" sz="2400" dirty="0"/>
              <a:t> </a:t>
            </a:r>
            <a:r>
              <a:rPr lang="en-US" altLang="en-US" sz="2400" dirty="0" err="1"/>
              <a:t>dịch</a:t>
            </a:r>
            <a:r>
              <a:rPr lang="en-US" altLang="en-US" sz="2400" dirty="0"/>
              <a:t> vụ </a:t>
            </a:r>
            <a:r>
              <a:rPr lang="en-US" altLang="en-US" sz="2400" dirty="0" err="1"/>
              <a:t>của</a:t>
            </a:r>
            <a:r>
              <a:rPr lang="en-US" altLang="en-US" sz="2400" dirty="0"/>
              <a:t> </a:t>
            </a:r>
            <a:r>
              <a:rPr lang="en-US" altLang="en-US" sz="2400" dirty="0" err="1"/>
              <a:t>đám</a:t>
            </a:r>
            <a:r>
              <a:rPr lang="en-US" altLang="en-US" sz="2400" dirty="0"/>
              <a:t> </a:t>
            </a:r>
            <a:r>
              <a:rPr lang="en-US" altLang="en-US" sz="2400" dirty="0" err="1"/>
              <a:t>mây</a:t>
            </a:r>
            <a:r>
              <a:rPr lang="en-US" altLang="en-US" sz="2400" dirty="0"/>
              <a:t>.</a:t>
            </a:r>
          </a:p>
          <a:p>
            <a:pPr algn="just">
              <a:buFontTx/>
              <a:buChar char="-"/>
            </a:pPr>
            <a:r>
              <a:rPr lang="en-US" altLang="en-US" sz="2400" dirty="0" err="1"/>
              <a:t>Các</a:t>
            </a:r>
            <a:r>
              <a:rPr lang="en-US" altLang="en-US" sz="2400" dirty="0"/>
              <a:t> server </a:t>
            </a:r>
            <a:r>
              <a:rPr lang="en-US" altLang="en-US" sz="2400" dirty="0" err="1"/>
              <a:t>phải</a:t>
            </a:r>
            <a:r>
              <a:rPr lang="en-US" altLang="en-US" sz="2400" dirty="0"/>
              <a:t> </a:t>
            </a:r>
            <a:r>
              <a:rPr lang="en-US" altLang="en-US" sz="2400" dirty="0" err="1"/>
              <a:t>được</a:t>
            </a:r>
            <a:r>
              <a:rPr lang="en-US" altLang="en-US" sz="2400" dirty="0"/>
              <a:t> </a:t>
            </a:r>
            <a:r>
              <a:rPr lang="en-US" altLang="en-US" sz="2400" dirty="0" err="1"/>
              <a:t>xây</a:t>
            </a:r>
            <a:r>
              <a:rPr lang="en-US" altLang="en-US" sz="2400" dirty="0"/>
              <a:t> </a:t>
            </a:r>
            <a:r>
              <a:rPr lang="en-US" altLang="en-US" sz="2400" dirty="0" err="1"/>
              <a:t>dựng</a:t>
            </a:r>
            <a:r>
              <a:rPr lang="en-US" altLang="en-US" sz="2400" dirty="0"/>
              <a:t> </a:t>
            </a:r>
            <a:r>
              <a:rPr lang="en-US" altLang="en-US" sz="2400" dirty="0" err="1"/>
              <a:t>va</a:t>
            </a:r>
            <a:r>
              <a:rPr lang="en-US" altLang="en-US" sz="2400" dirty="0"/>
              <a:t>̀ có </a:t>
            </a:r>
            <a:r>
              <a:rPr lang="en-US" altLang="en-US" sz="2400" dirty="0" err="1"/>
              <a:t>cấu</a:t>
            </a:r>
            <a:r>
              <a:rPr lang="en-US" altLang="en-US" sz="2400" dirty="0"/>
              <a:t> </a:t>
            </a:r>
            <a:r>
              <a:rPr lang="en-US" altLang="en-US" sz="2400" dirty="0" err="1"/>
              <a:t>hình</a:t>
            </a:r>
            <a:r>
              <a:rPr lang="en-US" altLang="en-US" sz="2400" dirty="0"/>
              <a:t> </a:t>
            </a:r>
            <a:r>
              <a:rPr lang="en-US" altLang="en-US" sz="2400" dirty="0" err="1"/>
              <a:t>đu</a:t>
            </a:r>
            <a:r>
              <a:rPr lang="en-US" altLang="en-US" sz="2400" dirty="0"/>
              <a:t>̉ </a:t>
            </a:r>
            <a:r>
              <a:rPr lang="en-US" altLang="en-US" sz="2400" dirty="0" err="1"/>
              <a:t>mạnh</a:t>
            </a:r>
            <a:r>
              <a:rPr lang="en-US" altLang="en-US" sz="2400" dirty="0"/>
              <a:t>, </a:t>
            </a:r>
            <a:r>
              <a:rPr lang="en-US" altLang="en-US" sz="2400" dirty="0" err="1"/>
              <a:t>đám</a:t>
            </a:r>
            <a:r>
              <a:rPr lang="en-US" altLang="en-US" sz="2400" dirty="0"/>
              <a:t> </a:t>
            </a:r>
            <a:r>
              <a:rPr lang="en-US" altLang="en-US" sz="2400" dirty="0" err="1"/>
              <a:t>ứng</a:t>
            </a:r>
            <a:r>
              <a:rPr lang="en-US" altLang="en-US" sz="2400" dirty="0"/>
              <a:t> </a:t>
            </a:r>
            <a:r>
              <a:rPr lang="en-US" altLang="en-US" sz="2400" dirty="0" err="1"/>
              <a:t>nhu</a:t>
            </a:r>
            <a:r>
              <a:rPr lang="en-US" altLang="en-US" sz="2400" dirty="0"/>
              <a:t> </a:t>
            </a:r>
            <a:r>
              <a:rPr lang="en-US" altLang="en-US" sz="2400" dirty="0" err="1"/>
              <a:t>cầu</a:t>
            </a:r>
            <a:r>
              <a:rPr lang="en-US" altLang="en-US" sz="2400" dirty="0"/>
              <a:t> </a:t>
            </a:r>
            <a:r>
              <a:rPr lang="en-US" altLang="en-US" sz="2400" dirty="0" err="1"/>
              <a:t>sư</a:t>
            </a:r>
            <a:r>
              <a:rPr lang="en-US" altLang="en-US" sz="2400" dirty="0"/>
              <a:t>̉ </a:t>
            </a:r>
            <a:r>
              <a:rPr lang="en-US" altLang="en-US" sz="2400" dirty="0" err="1"/>
              <a:t>dụng</a:t>
            </a:r>
            <a:r>
              <a:rPr lang="en-US" altLang="en-US" sz="2400" dirty="0"/>
              <a:t> </a:t>
            </a:r>
            <a:r>
              <a:rPr lang="en-US" altLang="en-US" sz="2400" dirty="0" err="1"/>
              <a:t>của</a:t>
            </a:r>
            <a:r>
              <a:rPr lang="en-US" altLang="en-US" sz="2400" dirty="0"/>
              <a:t> </a:t>
            </a:r>
            <a:r>
              <a:rPr lang="en-US" altLang="en-US" sz="2400" dirty="0" err="1"/>
              <a:t>sô</a:t>
            </a:r>
            <a:r>
              <a:rPr lang="en-US" altLang="en-US" sz="2400" dirty="0"/>
              <a:t>́ </a:t>
            </a:r>
            <a:r>
              <a:rPr lang="en-US" altLang="en-US" sz="2400" dirty="0" err="1"/>
              <a:t>lượng</a:t>
            </a:r>
            <a:r>
              <a:rPr lang="en-US" altLang="en-US" sz="2400" dirty="0"/>
              <a:t> </a:t>
            </a:r>
            <a:r>
              <a:rPr lang="en-US" altLang="en-US" sz="2400" dirty="0" err="1"/>
              <a:t>lớn</a:t>
            </a:r>
            <a:r>
              <a:rPr lang="en-US" altLang="en-US" sz="2400" dirty="0"/>
              <a:t> </a:t>
            </a:r>
            <a:r>
              <a:rPr lang="en-US" altLang="en-US" sz="2400" dirty="0" err="1"/>
              <a:t>người</a:t>
            </a:r>
            <a:r>
              <a:rPr lang="en-US" altLang="en-US" sz="2400" dirty="0"/>
              <a:t> </a:t>
            </a:r>
            <a:r>
              <a:rPr lang="en-US" altLang="en-US" sz="2400" dirty="0" err="1"/>
              <a:t>dùng</a:t>
            </a:r>
            <a:r>
              <a:rPr lang="en-US" altLang="en-US" sz="2400" dirty="0"/>
              <a:t>.</a:t>
            </a:r>
          </a:p>
        </p:txBody>
      </p:sp>
    </p:spTree>
    <p:extLst>
      <p:ext uri="{BB962C8B-B14F-4D97-AF65-F5344CB8AC3E}">
        <p14:creationId xmlns:p14="http://schemas.microsoft.com/office/powerpoint/2010/main" val="56317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365760" indent="-283464">
              <a:buFont typeface="Arial" pitchFamily="34" charset="0"/>
              <a:buChar char="•"/>
              <a:defRPr/>
            </a:pPr>
            <a:r>
              <a:rPr lang="en-US" sz="2400" b="1" dirty="0" err="1"/>
              <a:t>Các</a:t>
            </a:r>
            <a:r>
              <a:rPr lang="en-US" sz="2400" b="1" dirty="0"/>
              <a:t> </a:t>
            </a:r>
            <a:r>
              <a:rPr lang="en-US" sz="2400" b="1" dirty="0" err="1"/>
              <a:t>nhà</a:t>
            </a:r>
            <a:r>
              <a:rPr lang="en-US" sz="2400" b="1" dirty="0"/>
              <a:t> </a:t>
            </a:r>
            <a:r>
              <a:rPr lang="en-US" sz="2400" b="1" dirty="0" err="1"/>
              <a:t>cung</a:t>
            </a:r>
            <a:r>
              <a:rPr lang="en-US" sz="2400" b="1" dirty="0"/>
              <a:t> </a:t>
            </a:r>
            <a:r>
              <a:rPr lang="en-US" sz="2400" b="1" dirty="0" err="1"/>
              <a:t>cấp</a:t>
            </a:r>
            <a:r>
              <a:rPr lang="en-US" sz="2400" b="1" dirty="0"/>
              <a:t> </a:t>
            </a:r>
            <a:r>
              <a:rPr lang="en-US" sz="2400" b="1" dirty="0" err="1"/>
              <a:t>dịch</a:t>
            </a:r>
            <a:r>
              <a:rPr lang="en-US" sz="2400" b="1" dirty="0"/>
              <a:t> </a:t>
            </a:r>
            <a:r>
              <a:rPr lang="en-US" sz="2400" b="1" dirty="0" err="1"/>
              <a:t>vụ</a:t>
            </a:r>
            <a:r>
              <a:rPr lang="en-US" sz="2400" b="1" dirty="0"/>
              <a:t> </a:t>
            </a:r>
            <a:r>
              <a:rPr lang="en-US" sz="2400" b="1" dirty="0" err="1"/>
              <a:t>Điện</a:t>
            </a:r>
            <a:r>
              <a:rPr lang="en-US" sz="2400" b="1" dirty="0"/>
              <a:t> </a:t>
            </a:r>
            <a:r>
              <a:rPr lang="en-US" sz="2400" b="1" dirty="0" err="1"/>
              <a:t>toán</a:t>
            </a:r>
            <a:r>
              <a:rPr lang="en-US" sz="2400" b="1" dirty="0"/>
              <a:t> </a:t>
            </a:r>
            <a:r>
              <a:rPr lang="en-US" sz="2400" b="1" dirty="0" err="1"/>
              <a:t>đám</a:t>
            </a:r>
            <a:r>
              <a:rPr lang="en-US" sz="2400" b="1" dirty="0"/>
              <a:t> </a:t>
            </a:r>
            <a:r>
              <a:rPr lang="en-US" sz="2400" b="1" dirty="0" err="1"/>
              <a:t>mây</a:t>
            </a:r>
            <a:r>
              <a:rPr lang="en-US" sz="2400" b="1" dirty="0"/>
              <a:t>.</a:t>
            </a:r>
          </a:p>
          <a:p>
            <a:pPr marL="365760" indent="-283464">
              <a:buFont typeface="Arial" pitchFamily="34" charset="0"/>
              <a:buChar char="•"/>
              <a:defRPr/>
            </a:pPr>
            <a:r>
              <a:rPr lang="vi-VN" sz="2400" dirty="0"/>
              <a:t>Hiện nay có rất nhiều nhà cung cấp các</a:t>
            </a:r>
            <a:r>
              <a:rPr lang="en-US" sz="2400" dirty="0"/>
              <a:t> </a:t>
            </a:r>
            <a:r>
              <a:rPr lang="vi-VN" sz="2400" dirty="0"/>
              <a:t>dịch vụ điện toán đám mây.</a:t>
            </a:r>
            <a:r>
              <a:rPr lang="en-US" sz="2400" dirty="0"/>
              <a:t> VD: </a:t>
            </a:r>
            <a:r>
              <a:rPr lang="vi-VN" sz="2400" dirty="0"/>
              <a:t>Amazon, Google, Microsoft, Salesforce,</a:t>
            </a:r>
            <a:r>
              <a:rPr lang="en-US" sz="2400" dirty="0"/>
              <a:t> </a:t>
            </a:r>
            <a:r>
              <a:rPr lang="vi-VN" sz="2400" dirty="0"/>
              <a:t>IBM, Zoho...</a:t>
            </a:r>
            <a:endParaRPr lang="en-US" sz="2400" dirty="0"/>
          </a:p>
          <a:p>
            <a:pPr marL="365760" indent="-283464">
              <a:buFont typeface="Arial" pitchFamily="34" charset="0"/>
              <a:buChar char="•"/>
              <a:defRPr/>
            </a:pPr>
            <a:r>
              <a:rPr lang="vi-VN" sz="2400" dirty="0"/>
              <a:t>Mỗi nhà cung cấp có một thế mạnh riêng,</a:t>
            </a:r>
            <a:r>
              <a:rPr lang="en-US" sz="2400" dirty="0"/>
              <a:t> </a:t>
            </a:r>
            <a:r>
              <a:rPr lang="vi-VN" sz="2400" dirty="0"/>
              <a:t>khách hàng có thể so sánh chính sách các</a:t>
            </a:r>
            <a:r>
              <a:rPr lang="en-US" sz="2400" dirty="0"/>
              <a:t> </a:t>
            </a:r>
            <a:r>
              <a:rPr lang="vi-VN" sz="2400" dirty="0"/>
              <a:t>nhà cung cấp này để chọn được dịch vụ</a:t>
            </a:r>
            <a:r>
              <a:rPr lang="en-US" sz="2400" dirty="0"/>
              <a:t> </a:t>
            </a:r>
            <a:r>
              <a:rPr lang="vi-VN" sz="2400" dirty="0"/>
              <a:t>thích hợp ở nhà cung cấp thích hợp.</a:t>
            </a:r>
          </a:p>
          <a:p>
            <a:pPr marL="365760" indent="-283464">
              <a:buNone/>
              <a:defRPr/>
            </a:pPr>
            <a:endParaRPr/>
          </a:p>
        </p:txBody>
      </p:sp>
    </p:spTree>
    <p:extLst>
      <p:ext uri="{BB962C8B-B14F-4D97-AF65-F5344CB8AC3E}">
        <p14:creationId xmlns:p14="http://schemas.microsoft.com/office/powerpoint/2010/main" val="1997138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82161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 ĐĂNG NHẬP DỊCH VỤ ICLOUD CỦA GOOGLE</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buNone/>
            </a:pPr>
            <a:r>
              <a:rPr lang="en-US"/>
              <a:t>Đăng nhập vào dịch vụ cloud của google/chọn try it now</a:t>
            </a:r>
            <a:endParaRPr/>
          </a:p>
        </p:txBody>
      </p:sp>
      <p:pic>
        <p:nvPicPr>
          <p:cNvPr id="2" name="Picture 1"/>
          <p:cNvPicPr>
            <a:picLocks noChangeAspect="1"/>
          </p:cNvPicPr>
          <p:nvPr/>
        </p:nvPicPr>
        <p:blipFill>
          <a:blip r:embed="rId3"/>
          <a:stretch>
            <a:fillRect/>
          </a:stretch>
        </p:blipFill>
        <p:spPr>
          <a:xfrm>
            <a:off x="2668886" y="2551288"/>
            <a:ext cx="6339648" cy="3376697"/>
          </a:xfrm>
          <a:prstGeom prst="rect">
            <a:avLst/>
          </a:prstGeom>
        </p:spPr>
      </p:pic>
    </p:spTree>
    <p:extLst>
      <p:ext uri="{BB962C8B-B14F-4D97-AF65-F5344CB8AC3E}">
        <p14:creationId xmlns:p14="http://schemas.microsoft.com/office/powerpoint/2010/main" val="116426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82161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 ĐĂNG NHẬP DỊCH VỤ ICLOUD CỦA GOOGLE</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eaLnBrk="1" hangingPunct="1"/>
            <a:r>
              <a:rPr lang="en-US" altLang="en-US"/>
              <a:t>Đăng nhập tài khoản của google</a:t>
            </a:r>
          </a:p>
          <a:p>
            <a:pPr eaLnBrk="1" hangingPunct="1"/>
            <a:r>
              <a:rPr lang="en-US" altLang="en-US"/>
              <a:t>Nhập tên Project và Project ID</a:t>
            </a:r>
          </a:p>
          <a:p>
            <a:pPr eaLnBrk="1" hangingPunct="1"/>
            <a:r>
              <a:rPr lang="en-US" altLang="en-US"/>
              <a:t>Màn hình của Project xuất hiện</a:t>
            </a:r>
          </a:p>
          <a:p>
            <a:pPr marL="0" lvl="0" indent="0">
              <a:spcBef>
                <a:spcPts val="0"/>
              </a:spcBef>
              <a:buSzPts val="2800"/>
              <a:buNone/>
            </a:pPr>
            <a:endParaRPr/>
          </a:p>
        </p:txBody>
      </p:sp>
      <p:pic>
        <p:nvPicPr>
          <p:cNvPr id="3" name="Picture 2"/>
          <p:cNvPicPr>
            <a:picLocks noChangeAspect="1"/>
          </p:cNvPicPr>
          <p:nvPr/>
        </p:nvPicPr>
        <p:blipFill>
          <a:blip r:embed="rId3"/>
          <a:stretch>
            <a:fillRect/>
          </a:stretch>
        </p:blipFill>
        <p:spPr>
          <a:xfrm>
            <a:off x="2526627" y="3027511"/>
            <a:ext cx="6470125" cy="3449491"/>
          </a:xfrm>
          <a:prstGeom prst="rect">
            <a:avLst/>
          </a:prstGeom>
        </p:spPr>
      </p:pic>
    </p:spTree>
    <p:extLst>
      <p:ext uri="{BB962C8B-B14F-4D97-AF65-F5344CB8AC3E}">
        <p14:creationId xmlns:p14="http://schemas.microsoft.com/office/powerpoint/2010/main" val="1757909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82161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 ĐĂNG NHẬP DỊCH VỤ ICLOUD CỦA GOOGLE</a:t>
            </a:r>
            <a:endParaRPr/>
          </a:p>
        </p:txBody>
      </p:sp>
      <p:sp>
        <p:nvSpPr>
          <p:cNvPr id="74" name="Google Shape;74;p8"/>
          <p:cNvSpPr txBox="1">
            <a:spLocks noGrp="1"/>
          </p:cNvSpPr>
          <p:nvPr>
            <p:ph type="body" idx="1"/>
          </p:nvPr>
        </p:nvSpPr>
        <p:spPr>
          <a:xfrm>
            <a:off x="457200" y="1228727"/>
            <a:ext cx="8461022" cy="5248275"/>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buNone/>
            </a:pPr>
            <a:r>
              <a:rPr lang="en-US"/>
              <a:t>- Thông qua Project có thể thực hiện các chức năng sau đây:</a:t>
            </a:r>
          </a:p>
          <a:p>
            <a:pPr>
              <a:defRPr/>
            </a:pPr>
            <a:r>
              <a:rPr lang="en-US">
                <a:hlinkClick r:id="rId3"/>
              </a:rPr>
              <a:t>Compute Engine</a:t>
            </a:r>
            <a:r>
              <a:rPr lang="en-US"/>
              <a:t>: máy chủ ảo</a:t>
            </a:r>
          </a:p>
          <a:p>
            <a:pPr>
              <a:defRPr/>
            </a:pPr>
            <a:r>
              <a:rPr lang="en-US">
                <a:hlinkClick r:id="rId4"/>
              </a:rPr>
              <a:t>Cloud Storage</a:t>
            </a:r>
            <a:r>
              <a:rPr lang="en-US"/>
              <a:t>: Lưu trữ ảo</a:t>
            </a:r>
          </a:p>
          <a:p>
            <a:pPr>
              <a:defRPr/>
            </a:pPr>
            <a:r>
              <a:rPr lang="en-US">
                <a:hlinkClick r:id="rId5"/>
              </a:rPr>
              <a:t>PreviewCloud Datastore</a:t>
            </a:r>
            <a:r>
              <a:rPr lang="en-US"/>
              <a:t>: Cơ sở dữ liệu ảo</a:t>
            </a:r>
          </a:p>
          <a:p>
            <a:pPr>
              <a:defRPr/>
            </a:pPr>
            <a:r>
              <a:rPr lang="en-US">
                <a:hlinkClick r:id="rId6"/>
              </a:rPr>
              <a:t>Cloud SQL</a:t>
            </a:r>
            <a:r>
              <a:rPr lang="en-US"/>
              <a:t>: cơ sở dữ liệu ảo</a:t>
            </a:r>
          </a:p>
          <a:p>
            <a:pPr>
              <a:defRPr/>
            </a:pPr>
            <a:r>
              <a:rPr lang="en-US">
                <a:hlinkClick r:id="rId7"/>
              </a:rPr>
              <a:t>BigQuery </a:t>
            </a:r>
            <a:r>
              <a:rPr lang="en-US"/>
              <a:t>: truy vấn ảo</a:t>
            </a:r>
          </a:p>
          <a:p>
            <a:pPr>
              <a:defRPr/>
            </a:pPr>
            <a:r>
              <a:rPr lang="en-US">
                <a:hlinkClick r:id="rId8"/>
              </a:rPr>
              <a:t>Cloud Development</a:t>
            </a:r>
            <a:r>
              <a:rPr lang="en-US"/>
              <a:t>: Các công cụ phát triển ứng dụng đám mây.</a:t>
            </a:r>
          </a:p>
          <a:p>
            <a:pPr marL="0" indent="0">
              <a:buNone/>
              <a:defRPr/>
            </a:pPr>
            <a:r>
              <a:rPr lang="en-US"/>
              <a:t>Chú ý: Tất cả đều phải trả tiền (Bill), dùng đến đâu trả đến đấy, thông qua thẻ thanh toán quốc tế, tính theo hàng tháng.</a:t>
            </a:r>
          </a:p>
          <a:p>
            <a:pPr marL="0" lvl="0" indent="0">
              <a:spcBef>
                <a:spcPts val="0"/>
              </a:spcBef>
              <a:buSzPts val="2800"/>
              <a:buNone/>
            </a:pPr>
            <a:endParaRPr/>
          </a:p>
        </p:txBody>
      </p:sp>
    </p:spTree>
    <p:extLst>
      <p:ext uri="{BB962C8B-B14F-4D97-AF65-F5344CB8AC3E}">
        <p14:creationId xmlns:p14="http://schemas.microsoft.com/office/powerpoint/2010/main" val="1532669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0"/>
            <a:ext cx="7642103" cy="148424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2.3.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TRIỂN</a:t>
            </a:r>
            <a:r>
              <a:rPr lang="en-US" sz="2400" dirty="0"/>
              <a:t> </a:t>
            </a:r>
            <a:r>
              <a:rPr lang="en-US" sz="2400" dirty="0" err="1"/>
              <a:t>KHAI</a:t>
            </a:r>
            <a:r>
              <a:rPr lang="en-US" sz="2400" dirty="0"/>
              <a:t> </a:t>
            </a: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  </a:t>
            </a:r>
            <a:endParaRPr sz="2400"/>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buNone/>
            </a:pPr>
            <a:r>
              <a:rPr lang="vi-VN" b="1">
                <a:effectLst>
                  <a:outerShdw blurRad="38100" dist="38100" dir="2700000" algn="tl">
                    <a:srgbClr val="000000">
                      <a:alpha val="43137"/>
                    </a:srgbClr>
                  </a:outerShdw>
                </a:effectLst>
                <a:cs typeface="Times New Roman" pitchFamily="18" charset="0"/>
              </a:rPr>
              <a:t>Các mô hình triển khai</a:t>
            </a:r>
            <a:r>
              <a:rPr lang="en-US" b="1">
                <a:effectLst>
                  <a:outerShdw blurRad="38100" dist="38100" dir="2700000" algn="tl">
                    <a:srgbClr val="000000">
                      <a:alpha val="43137"/>
                    </a:srgbClr>
                  </a:outerShdw>
                </a:effectLst>
                <a:latin typeface="Times New Roman" pitchFamily="18" charset="0"/>
                <a:cs typeface="Times New Roman" pitchFamily="18" charset="0"/>
              </a:rPr>
              <a:t> điện toán đám mây.</a:t>
            </a:r>
            <a:br>
              <a:rPr lang="en-US" b="1">
                <a:effectLst>
                  <a:outerShdw blurRad="38100" dist="38100" dir="2700000" algn="tl">
                    <a:srgbClr val="000000">
                      <a:alpha val="43137"/>
                    </a:srgbClr>
                  </a:outerShdw>
                </a:effectLst>
                <a:latin typeface="Times New Roman" pitchFamily="18" charset="0"/>
                <a:cs typeface="Times New Roman" pitchFamily="18" charset="0"/>
              </a:rPr>
            </a:br>
            <a:r>
              <a:rPr lang="en-US" b="1">
                <a:effectLst>
                  <a:outerShdw blurRad="38100" dist="38100" dir="2700000" algn="tl">
                    <a:srgbClr val="000000">
                      <a:alpha val="43137"/>
                    </a:srgbClr>
                  </a:outerShdw>
                </a:effectLst>
                <a:latin typeface="Times New Roman" pitchFamily="18" charset="0"/>
                <a:cs typeface="Times New Roman" pitchFamily="18" charset="0"/>
              </a:rPr>
              <a:t>(Cloud computing deployment models)</a:t>
            </a:r>
          </a:p>
          <a:p>
            <a:pPr lvl="0" indent="-457200">
              <a:spcBef>
                <a:spcPts val="0"/>
              </a:spcBef>
              <a:buSzPts val="2800"/>
              <a:buFontTx/>
              <a:buChar char="-"/>
            </a:pPr>
            <a:r>
              <a:rPr lang="en-US" b="1">
                <a:effectLst>
                  <a:outerShdw blurRad="38100" dist="38100" dir="2700000" algn="tl">
                    <a:srgbClr val="000000">
                      <a:alpha val="43137"/>
                    </a:srgbClr>
                  </a:outerShdw>
                </a:effectLst>
                <a:latin typeface="Times New Roman" pitchFamily="18" charset="0"/>
                <a:cs typeface="Times New Roman" pitchFamily="18" charset="0"/>
              </a:rPr>
              <a:t>Kiến trúc điện toán đám mây.</a:t>
            </a:r>
          </a:p>
          <a:p>
            <a:pPr lvl="0" indent="-457200">
              <a:spcBef>
                <a:spcPts val="0"/>
              </a:spcBef>
              <a:buSzPts val="2800"/>
              <a:buFontTx/>
              <a:buChar char="-"/>
            </a:pPr>
            <a:endParaRPr/>
          </a:p>
        </p:txBody>
      </p:sp>
      <p:pic>
        <p:nvPicPr>
          <p:cNvPr id="4" name="Picture 4" descr="Untitle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578" y="2790299"/>
            <a:ext cx="6581422" cy="361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652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2.3. CÁC MÔ HÌNH TRIỂN KHAI ĐIỆN TOÁN ĐÁM MÂY</a:t>
            </a:r>
            <a:endParaRPr/>
          </a:p>
        </p:txBody>
      </p:sp>
      <p:sp>
        <p:nvSpPr>
          <p:cNvPr id="74" name="Google Shape;74;p8"/>
          <p:cNvSpPr txBox="1">
            <a:spLocks noGrp="1"/>
          </p:cNvSpPr>
          <p:nvPr>
            <p:ph type="body" idx="1"/>
          </p:nvPr>
        </p:nvSpPr>
        <p:spPr>
          <a:xfrm>
            <a:off x="457200" y="1228727"/>
            <a:ext cx="8686800" cy="5248275"/>
          </a:xfrm>
          <a:prstGeom prst="rect">
            <a:avLst/>
          </a:prstGeom>
          <a:noFill/>
          <a:ln>
            <a:noFill/>
          </a:ln>
        </p:spPr>
        <p:txBody>
          <a:bodyPr spcFirstLastPara="1" wrap="square" lIns="91425" tIns="45700" rIns="91425" bIns="45700" anchor="t" anchorCtr="0">
            <a:noAutofit/>
          </a:bodyPr>
          <a:lstStyle/>
          <a:p>
            <a:pPr lvl="0" indent="-457200" algn="l" rtl="0">
              <a:spcBef>
                <a:spcPts val="0"/>
              </a:spcBef>
              <a:spcAft>
                <a:spcPts val="0"/>
              </a:spcAft>
              <a:buSzPts val="2800"/>
              <a:buFontTx/>
              <a:buChar char="-"/>
            </a:pPr>
            <a:r>
              <a:rPr lang="en-US"/>
              <a:t>Các từ khóa </a:t>
            </a:r>
          </a:p>
          <a:p>
            <a:r>
              <a:rPr lang="en-US" altLang="en-US"/>
              <a:t>Essential Characteristic: Các đặc  trưng cần thiết.</a:t>
            </a:r>
          </a:p>
          <a:p>
            <a:r>
              <a:rPr lang="en-US" altLang="en-US"/>
              <a:t>Resource pooling: tổng hợp tài nguyên.</a:t>
            </a:r>
          </a:p>
          <a:p>
            <a:r>
              <a:rPr lang="en-US" altLang="en-US"/>
              <a:t>Deployment Models: các mô hình triển khai</a:t>
            </a:r>
          </a:p>
          <a:p>
            <a:pPr marL="114300" indent="0">
              <a:buNone/>
            </a:pPr>
            <a:r>
              <a:rPr lang="en-US" altLang="en-US"/>
              <a:t>-   Các loại mô hình: </a:t>
            </a:r>
            <a:r>
              <a:rPr lang="en-US" i="1"/>
              <a:t>Có 4 loại mô hình điện toán đám mây triển khai trong thực tế:</a:t>
            </a:r>
          </a:p>
          <a:p>
            <a:pPr marL="0" indent="0">
              <a:lnSpc>
                <a:spcPct val="150000"/>
              </a:lnSpc>
              <a:buNone/>
              <a:defRPr/>
            </a:pPr>
            <a:r>
              <a:rPr lang="en-US"/>
              <a:t>	</a:t>
            </a:r>
            <a:r>
              <a:rPr lang="vi-VN"/>
              <a:t>1.</a:t>
            </a:r>
            <a:r>
              <a:rPr lang="en-US"/>
              <a:t> </a:t>
            </a:r>
            <a:r>
              <a:rPr lang="vi-VN"/>
              <a:t>Các đám mây công cộng</a:t>
            </a:r>
            <a:br>
              <a:rPr lang="vi-VN"/>
            </a:br>
            <a:r>
              <a:rPr lang="en-US"/>
              <a:t>	</a:t>
            </a:r>
            <a:r>
              <a:rPr lang="vi-VN"/>
              <a:t>2.</a:t>
            </a:r>
            <a:r>
              <a:rPr lang="en-US"/>
              <a:t> </a:t>
            </a:r>
            <a:r>
              <a:rPr lang="vi-VN"/>
              <a:t>Các đám mây riêng</a:t>
            </a:r>
            <a:br>
              <a:rPr lang="vi-VN"/>
            </a:br>
            <a:r>
              <a:rPr lang="en-US"/>
              <a:t>	</a:t>
            </a:r>
            <a:r>
              <a:rPr lang="vi-VN"/>
              <a:t>3.</a:t>
            </a:r>
            <a:r>
              <a:rPr lang="en-US"/>
              <a:t> </a:t>
            </a:r>
            <a:r>
              <a:rPr lang="vi-VN"/>
              <a:t>Các đám mây lai</a:t>
            </a:r>
            <a:br>
              <a:rPr lang="vi-VN"/>
            </a:br>
            <a:r>
              <a:rPr lang="en-US"/>
              <a:t>	</a:t>
            </a:r>
            <a:r>
              <a:rPr lang="vi-VN"/>
              <a:t>4.</a:t>
            </a:r>
            <a:r>
              <a:rPr lang="en-US"/>
              <a:t> </a:t>
            </a:r>
            <a:r>
              <a:rPr lang="vi-VN"/>
              <a:t>Các đám mây cộng đồng</a:t>
            </a:r>
            <a:endParaRPr lang="en-US"/>
          </a:p>
          <a:p>
            <a:r>
              <a:rPr lang="en-US" altLang="en-US"/>
              <a:t> </a:t>
            </a:r>
          </a:p>
        </p:txBody>
      </p:sp>
    </p:spTree>
    <p:extLst>
      <p:ext uri="{BB962C8B-B14F-4D97-AF65-F5344CB8AC3E}">
        <p14:creationId xmlns:p14="http://schemas.microsoft.com/office/powerpoint/2010/main" val="41563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275644" y="471163"/>
            <a:ext cx="786835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2.4. </a:t>
            </a:r>
            <a:r>
              <a:rPr lang="en-US" sz="2400" dirty="0" err="1"/>
              <a:t>MỘT</a:t>
            </a:r>
            <a:r>
              <a:rPr lang="en-US" sz="2400" dirty="0"/>
              <a:t> </a:t>
            </a:r>
            <a:r>
              <a:rPr lang="en-US" sz="2400" dirty="0" err="1"/>
              <a:t>SỐ</a:t>
            </a:r>
            <a:r>
              <a:rPr lang="en-US" sz="2400" dirty="0"/>
              <a:t> </a:t>
            </a:r>
            <a:r>
              <a:rPr lang="en-US" sz="2400" dirty="0" err="1"/>
              <a:t>GIẢI</a:t>
            </a:r>
            <a:r>
              <a:rPr lang="en-US" sz="2400" dirty="0"/>
              <a:t> </a:t>
            </a:r>
            <a:r>
              <a:rPr lang="en-US" sz="2400" dirty="0" err="1"/>
              <a:t>PHÁP</a:t>
            </a:r>
            <a:r>
              <a:rPr lang="en-US" sz="2400" dirty="0"/>
              <a:t> </a:t>
            </a:r>
            <a:r>
              <a:rPr lang="en-US" sz="2400" dirty="0" err="1"/>
              <a:t>XÂY</a:t>
            </a:r>
            <a:r>
              <a:rPr lang="en-US" sz="2400" dirty="0"/>
              <a:t> </a:t>
            </a:r>
            <a:r>
              <a:rPr lang="en-US" sz="2400" dirty="0" err="1"/>
              <a:t>DỰNG</a:t>
            </a:r>
            <a:r>
              <a:rPr lang="en-US" sz="2400" dirty="0"/>
              <a:t>  PRIVATE CLOUD</a:t>
            </a:r>
            <a:endParaRPr sz="2400"/>
          </a:p>
        </p:txBody>
      </p:sp>
      <p:sp>
        <p:nvSpPr>
          <p:cNvPr id="74" name="Google Shape;74;p8"/>
          <p:cNvSpPr txBox="1">
            <a:spLocks noGrp="1"/>
          </p:cNvSpPr>
          <p:nvPr>
            <p:ph type="body" idx="1"/>
          </p:nvPr>
        </p:nvSpPr>
        <p:spPr>
          <a:xfrm>
            <a:off x="457200" y="1228727"/>
            <a:ext cx="8686800" cy="5248275"/>
          </a:xfrm>
          <a:prstGeom prst="rect">
            <a:avLst/>
          </a:prstGeom>
          <a:noFill/>
          <a:ln>
            <a:noFill/>
          </a:ln>
        </p:spPr>
        <p:txBody>
          <a:bodyPr spcFirstLastPara="1" wrap="square" lIns="91425" tIns="45700" rIns="91425" bIns="45700" anchor="t" anchorCtr="0">
            <a:noAutofit/>
          </a:bodyPr>
          <a:lstStyle/>
          <a:p>
            <a:r>
              <a:rPr lang="en-US" altLang="en-US"/>
              <a:t>L</a:t>
            </a:r>
            <a:r>
              <a:rPr lang="vi-VN" altLang="en-US"/>
              <a:t>à </a:t>
            </a:r>
            <a:r>
              <a:rPr lang="en-US" altLang="en-US"/>
              <a:t>mô hình </a:t>
            </a:r>
            <a:r>
              <a:rPr lang="vi-VN" altLang="en-US"/>
              <a:t>dịch vụ đám mây được cung cấp trong </a:t>
            </a:r>
            <a:r>
              <a:rPr lang="en-US" altLang="en-US"/>
              <a:t>nội bộ </a:t>
            </a:r>
            <a:r>
              <a:rPr lang="vi-VN" altLang="en-US"/>
              <a:t>doanh nghiệp</a:t>
            </a:r>
            <a:r>
              <a:rPr lang="en-US" altLang="en-US"/>
              <a:t>, tổ chức xã hoọi</a:t>
            </a:r>
          </a:p>
          <a:p>
            <a:r>
              <a:rPr lang="vi-VN" altLang="en-US"/>
              <a:t>Những đám mây này tồn tại bên trong tường lửa </a:t>
            </a:r>
            <a:r>
              <a:rPr lang="en-US" altLang="en-US"/>
              <a:t>của tổ chức</a:t>
            </a:r>
            <a:r>
              <a:rPr lang="vi-VN" altLang="en-US"/>
              <a:t> và được </a:t>
            </a:r>
            <a:r>
              <a:rPr lang="en-US" altLang="en-US"/>
              <a:t>tổ chức  trực tiếp </a:t>
            </a:r>
            <a:r>
              <a:rPr lang="vi-VN" altLang="en-US"/>
              <a:t>quản lý.</a:t>
            </a:r>
            <a:endParaRPr lang="en-US" altLang="en-US"/>
          </a:p>
          <a:p>
            <a:r>
              <a:rPr lang="vi-VN" altLang="en-US"/>
              <a:t>Các đám mây riêng </a:t>
            </a:r>
            <a:r>
              <a:rPr lang="en-US" altLang="en-US"/>
              <a:t>phục vụ </a:t>
            </a:r>
            <a:r>
              <a:rPr lang="vi-VN" altLang="en-US"/>
              <a:t>nhiều lợi ích giống như các đám mây chung</a:t>
            </a:r>
            <a:r>
              <a:rPr lang="en-US" altLang="en-US"/>
              <a:t>,</a:t>
            </a:r>
            <a:r>
              <a:rPr lang="vi-VN" altLang="en-US"/>
              <a:t> </a:t>
            </a:r>
            <a:r>
              <a:rPr lang="en-US" altLang="en-US"/>
              <a:t>tuy nhiên khi </a:t>
            </a:r>
            <a:r>
              <a:rPr lang="vi-VN" altLang="en-US"/>
              <a:t>thực hiện </a:t>
            </a:r>
            <a:r>
              <a:rPr lang="en-US" altLang="en-US"/>
              <a:t>thì tổ chức</a:t>
            </a:r>
            <a:r>
              <a:rPr lang="vi-VN" altLang="en-US"/>
              <a:t> có trách nhiệm thiết lập và bảo trì đám mây này. </a:t>
            </a:r>
            <a:endParaRPr lang="en-US" altLang="en-US"/>
          </a:p>
          <a:p>
            <a:r>
              <a:rPr lang="en-US" altLang="en-US"/>
              <a:t>C</a:t>
            </a:r>
            <a:r>
              <a:rPr lang="vi-VN" altLang="en-US"/>
              <a:t>hi phí hoạt động liên tục của đám mây có thể vượt quá chi phí của việc sử dụng một đám mây chung.</a:t>
            </a:r>
            <a:endParaRPr lang="en-US" altLang="en-US"/>
          </a:p>
          <a:p>
            <a:pPr marL="0" lvl="0" indent="0" algn="l" rtl="0">
              <a:spcBef>
                <a:spcPts val="0"/>
              </a:spcBef>
              <a:spcAft>
                <a:spcPts val="0"/>
              </a:spcAft>
              <a:buSzPts val="2800"/>
              <a:buNone/>
            </a:pPr>
            <a:endParaRPr/>
          </a:p>
        </p:txBody>
      </p:sp>
    </p:spTree>
    <p:extLst>
      <p:ext uri="{BB962C8B-B14F-4D97-AF65-F5344CB8AC3E}">
        <p14:creationId xmlns:p14="http://schemas.microsoft.com/office/powerpoint/2010/main" val="251861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NỘI DUNG CHÍNH</a:t>
            </a:r>
            <a:endParaRPr/>
          </a:p>
        </p:txBody>
      </p:sp>
      <p:grpSp>
        <p:nvGrpSpPr>
          <p:cNvPr id="53" name="Google Shape;53;p7"/>
          <p:cNvGrpSpPr/>
          <p:nvPr/>
        </p:nvGrpSpPr>
        <p:grpSpPr>
          <a:xfrm>
            <a:off x="457200" y="1383982"/>
            <a:ext cx="8686800" cy="5299040"/>
            <a:chOff x="0" y="155257"/>
            <a:chExt cx="8229599" cy="4937760"/>
          </a:xfrm>
        </p:grpSpPr>
        <p:sp>
          <p:nvSpPr>
            <p:cNvPr id="54" name="Google Shape;54;p7"/>
            <p:cNvSpPr/>
            <p:nvPr/>
          </p:nvSpPr>
          <p:spPr>
            <a:xfrm>
              <a:off x="0" y="155257"/>
              <a:ext cx="4937760" cy="4937760"/>
            </a:xfrm>
            <a:prstGeom prst="pie">
              <a:avLst>
                <a:gd name="adj1" fmla="val 5400000"/>
                <a:gd name="adj2" fmla="val 16200000"/>
              </a:avLst>
            </a:prstGeom>
            <a:solidFill>
              <a:srgbClr val="FFE0CC"/>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txBox="1"/>
            <p:nvPr/>
          </p:nvSpPr>
          <p:spPr>
            <a:xfrm>
              <a:off x="2468880" y="155257"/>
              <a:ext cx="5760719" cy="790041"/>
            </a:xfrm>
            <a:prstGeom prst="rect">
              <a:avLst/>
            </a:prstGeom>
            <a:noFill/>
            <a:ln>
              <a:noFill/>
            </a:ln>
          </p:spPr>
          <p:txBody>
            <a:bodyPr spcFirstLastPara="1" wrap="square" lIns="140950" tIns="140950" rIns="140950" bIns="140950" anchor="ctr" anchorCtr="0">
              <a:noAutofit/>
            </a:bodyPr>
            <a:lstStyle/>
            <a:p>
              <a:pPr marL="0" marR="0" lvl="0" indent="0" algn="l" rtl="0">
                <a:lnSpc>
                  <a:spcPct val="90000"/>
                </a:lnSpc>
                <a:spcBef>
                  <a:spcPts val="0"/>
                </a:spcBef>
                <a:spcAft>
                  <a:spcPts val="0"/>
                </a:spcAft>
                <a:buClr>
                  <a:schemeClr val="dk1"/>
                </a:buClr>
                <a:buSzPts val="3700"/>
                <a:buFont typeface="Cambria"/>
                <a:buNone/>
              </a:pPr>
              <a:r>
                <a:rPr lang="en-US" sz="3700">
                  <a:solidFill>
                    <a:schemeClr val="dk1"/>
                  </a:solidFill>
                  <a:latin typeface="Cambria"/>
                  <a:ea typeface="Cambria"/>
                  <a:cs typeface="Cambria"/>
                  <a:sym typeface="Cambria"/>
                </a:rPr>
                <a:t>2.1. Các khái niệm cơ bản. </a:t>
              </a:r>
              <a:endParaRPr sz="3700">
                <a:solidFill>
                  <a:schemeClr val="dk1"/>
                </a:solidFill>
                <a:latin typeface="Cambria"/>
                <a:ea typeface="Cambria"/>
                <a:cs typeface="Cambria"/>
                <a:sym typeface="Cambria"/>
              </a:endParaRPr>
            </a:p>
          </p:txBody>
        </p:sp>
        <p:sp>
          <p:nvSpPr>
            <p:cNvPr id="57" name="Google Shape;57;p7"/>
            <p:cNvSpPr/>
            <p:nvPr/>
          </p:nvSpPr>
          <p:spPr>
            <a:xfrm>
              <a:off x="518464" y="945299"/>
              <a:ext cx="3900830" cy="3900830"/>
            </a:xfrm>
            <a:prstGeom prst="pie">
              <a:avLst>
                <a:gd name="adj1" fmla="val 5400000"/>
                <a:gd name="adj2" fmla="val 16200000"/>
              </a:avLst>
            </a:prstGeom>
            <a:solidFill>
              <a:srgbClr val="00B05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p:nvPr/>
          </p:nvSpPr>
          <p:spPr>
            <a:xfrm>
              <a:off x="2468880" y="945299"/>
              <a:ext cx="5760719" cy="790041"/>
            </a:xfrm>
            <a:prstGeom prst="rect">
              <a:avLst/>
            </a:prstGeom>
            <a:noFill/>
            <a:ln>
              <a:noFill/>
            </a:ln>
          </p:spPr>
          <p:txBody>
            <a:bodyPr spcFirstLastPara="1" wrap="square" lIns="140950" tIns="140950" rIns="140950" bIns="140950" anchor="ctr" anchorCtr="0">
              <a:noAutofit/>
            </a:bodyPr>
            <a:lstStyle/>
            <a:p>
              <a:pPr marL="0" marR="0" lvl="0" indent="0" algn="l" rtl="0">
                <a:lnSpc>
                  <a:spcPct val="90000"/>
                </a:lnSpc>
                <a:spcBef>
                  <a:spcPts val="0"/>
                </a:spcBef>
                <a:spcAft>
                  <a:spcPts val="0"/>
                </a:spcAft>
                <a:buClr>
                  <a:schemeClr val="dk1"/>
                </a:buClr>
                <a:buSzPts val="3700"/>
                <a:buFont typeface="Cambria"/>
                <a:buNone/>
              </a:pPr>
              <a:r>
                <a:rPr lang="en-US" sz="3700" dirty="0">
                  <a:solidFill>
                    <a:schemeClr val="dk1"/>
                  </a:solidFill>
                  <a:latin typeface="Cambria"/>
                  <a:ea typeface="Cambria"/>
                  <a:cs typeface="Cambria"/>
                  <a:sym typeface="Cambria"/>
                </a:rPr>
                <a:t>2.2. </a:t>
              </a:r>
              <a:r>
                <a:rPr lang="en-US" sz="3700" dirty="0" err="1">
                  <a:solidFill>
                    <a:schemeClr val="dk1"/>
                  </a:solidFill>
                  <a:latin typeface="Cambria"/>
                  <a:ea typeface="Cambria"/>
                  <a:cs typeface="Cambria"/>
                  <a:sym typeface="Cambria"/>
                </a:rPr>
                <a:t>Đăng</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nhập</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dịch</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vụ</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Icloud</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của</a:t>
              </a:r>
              <a:r>
                <a:rPr lang="en-US" sz="3700" dirty="0">
                  <a:solidFill>
                    <a:schemeClr val="dk1"/>
                  </a:solidFill>
                  <a:latin typeface="Cambria"/>
                  <a:ea typeface="Cambria"/>
                  <a:cs typeface="Cambria"/>
                  <a:sym typeface="Cambria"/>
                </a:rPr>
                <a:t> Google. </a:t>
              </a:r>
              <a:endParaRPr sz="3700">
                <a:solidFill>
                  <a:schemeClr val="dk1"/>
                </a:solidFill>
                <a:latin typeface="Cambria"/>
                <a:ea typeface="Cambria"/>
                <a:cs typeface="Cambria"/>
                <a:sym typeface="Cambria"/>
              </a:endParaRPr>
            </a:p>
          </p:txBody>
        </p:sp>
        <p:sp>
          <p:nvSpPr>
            <p:cNvPr id="60" name="Google Shape;60;p7"/>
            <p:cNvSpPr/>
            <p:nvPr/>
          </p:nvSpPr>
          <p:spPr>
            <a:xfrm>
              <a:off x="1036929" y="1735340"/>
              <a:ext cx="2863900" cy="2863900"/>
            </a:xfrm>
            <a:prstGeom prst="pie">
              <a:avLst>
                <a:gd name="adj1" fmla="val 5400000"/>
                <a:gd name="adj2" fmla="val 16200000"/>
              </a:avLst>
            </a:prstGeom>
            <a:solidFill>
              <a:srgbClr val="00B0F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txBox="1"/>
            <p:nvPr/>
          </p:nvSpPr>
          <p:spPr>
            <a:xfrm>
              <a:off x="2468880" y="1846479"/>
              <a:ext cx="5760719" cy="790041"/>
            </a:xfrm>
            <a:prstGeom prst="rect">
              <a:avLst/>
            </a:prstGeom>
            <a:noFill/>
            <a:ln>
              <a:noFill/>
            </a:ln>
          </p:spPr>
          <p:txBody>
            <a:bodyPr spcFirstLastPara="1" wrap="square" lIns="140950" tIns="140950" rIns="140950" bIns="140950" anchor="ctr" anchorCtr="0">
              <a:noAutofit/>
            </a:bodyPr>
            <a:lstStyle/>
            <a:p>
              <a:pPr marL="0" marR="0" lvl="0" indent="0" algn="l" rtl="0">
                <a:lnSpc>
                  <a:spcPct val="90000"/>
                </a:lnSpc>
                <a:spcBef>
                  <a:spcPts val="0"/>
                </a:spcBef>
                <a:spcAft>
                  <a:spcPts val="0"/>
                </a:spcAft>
                <a:buClr>
                  <a:schemeClr val="dk1"/>
                </a:buClr>
                <a:buSzPts val="3700"/>
                <a:buFont typeface="Cambria"/>
                <a:buNone/>
              </a:pPr>
              <a:r>
                <a:rPr lang="en-US" sz="3700" dirty="0">
                  <a:solidFill>
                    <a:schemeClr val="dk1"/>
                  </a:solidFill>
                  <a:latin typeface="Cambria"/>
                  <a:ea typeface="Cambria"/>
                  <a:cs typeface="Cambria"/>
                  <a:sym typeface="Cambria"/>
                </a:rPr>
                <a:t>2.3. </a:t>
              </a:r>
              <a:r>
                <a:rPr lang="en-US" sz="3700" dirty="0" err="1">
                  <a:solidFill>
                    <a:schemeClr val="dk1"/>
                  </a:solidFill>
                  <a:latin typeface="Cambria"/>
                  <a:ea typeface="Cambria"/>
                  <a:cs typeface="Cambria"/>
                  <a:sym typeface="Cambria"/>
                </a:rPr>
                <a:t>Các</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mô</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hình</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triển</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khai</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Điện</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toán</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đám</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mậy</a:t>
              </a:r>
              <a:r>
                <a:rPr lang="en-US" sz="3700" dirty="0">
                  <a:solidFill>
                    <a:schemeClr val="dk1"/>
                  </a:solidFill>
                  <a:latin typeface="Cambria"/>
                  <a:ea typeface="Cambria"/>
                  <a:cs typeface="Cambria"/>
                  <a:sym typeface="Cambria"/>
                </a:rPr>
                <a:t>.</a:t>
              </a:r>
            </a:p>
          </p:txBody>
        </p:sp>
        <p:sp>
          <p:nvSpPr>
            <p:cNvPr id="63" name="Google Shape;63;p7"/>
            <p:cNvSpPr/>
            <p:nvPr/>
          </p:nvSpPr>
          <p:spPr>
            <a:xfrm>
              <a:off x="1555394" y="2525382"/>
              <a:ext cx="1826971" cy="1826971"/>
            </a:xfrm>
            <a:prstGeom prst="pie">
              <a:avLst>
                <a:gd name="adj1" fmla="val 5400000"/>
                <a:gd name="adj2" fmla="val 16200000"/>
              </a:avLst>
            </a:prstGeom>
            <a:gradFill>
              <a:gsLst>
                <a:gs pos="0">
                  <a:srgbClr val="764D28"/>
                </a:gs>
                <a:gs pos="80000">
                  <a:srgbClr val="9C6633"/>
                </a:gs>
                <a:gs pos="100000">
                  <a:srgbClr val="9D6733"/>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txBox="1"/>
            <p:nvPr/>
          </p:nvSpPr>
          <p:spPr>
            <a:xfrm>
              <a:off x="2468880" y="2784703"/>
              <a:ext cx="5760719" cy="790041"/>
            </a:xfrm>
            <a:prstGeom prst="rect">
              <a:avLst/>
            </a:prstGeom>
            <a:noFill/>
            <a:ln>
              <a:noFill/>
            </a:ln>
          </p:spPr>
          <p:txBody>
            <a:bodyPr spcFirstLastPara="1" wrap="square" lIns="140950" tIns="140950" rIns="140950" bIns="140950" anchor="ctr" anchorCtr="0">
              <a:noAutofit/>
            </a:bodyPr>
            <a:lstStyle/>
            <a:p>
              <a:pPr marL="0" marR="0" lvl="0" indent="0" algn="l" rtl="0">
                <a:lnSpc>
                  <a:spcPct val="90000"/>
                </a:lnSpc>
                <a:spcBef>
                  <a:spcPts val="0"/>
                </a:spcBef>
                <a:spcAft>
                  <a:spcPts val="0"/>
                </a:spcAft>
                <a:buClr>
                  <a:schemeClr val="dk1"/>
                </a:buClr>
                <a:buSzPts val="3700"/>
                <a:buFont typeface="Cambria"/>
                <a:buNone/>
              </a:pPr>
              <a:r>
                <a:rPr lang="en-US" sz="3700" dirty="0">
                  <a:solidFill>
                    <a:schemeClr val="dk1"/>
                  </a:solidFill>
                  <a:latin typeface="Cambria"/>
                  <a:ea typeface="Cambria"/>
                  <a:cs typeface="Cambria"/>
                  <a:sym typeface="Cambria"/>
                </a:rPr>
                <a:t>2.4 </a:t>
              </a:r>
              <a:r>
                <a:rPr lang="en-US" sz="3700" dirty="0" err="1">
                  <a:solidFill>
                    <a:schemeClr val="dk1"/>
                  </a:solidFill>
                  <a:latin typeface="Cambria"/>
                  <a:ea typeface="Cambria"/>
                  <a:cs typeface="Cambria"/>
                  <a:sym typeface="Cambria"/>
                </a:rPr>
                <a:t>Một</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số</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giải</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pháp</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xây</a:t>
              </a:r>
              <a:r>
                <a:rPr lang="en-US" sz="3700" dirty="0">
                  <a:solidFill>
                    <a:schemeClr val="dk1"/>
                  </a:solidFill>
                  <a:latin typeface="Cambria"/>
                  <a:ea typeface="Cambria"/>
                  <a:cs typeface="Cambria"/>
                  <a:sym typeface="Cambria"/>
                </a:rPr>
                <a:t> dung Private Cloud</a:t>
              </a:r>
              <a:endParaRPr sz="3700">
                <a:solidFill>
                  <a:schemeClr val="dk1"/>
                </a:solidFill>
                <a:latin typeface="Cambria"/>
                <a:ea typeface="Cambria"/>
                <a:cs typeface="Cambria"/>
                <a:sym typeface="Cambria"/>
              </a:endParaRPr>
            </a:p>
          </p:txBody>
        </p:sp>
        <p:sp>
          <p:nvSpPr>
            <p:cNvPr id="66" name="Google Shape;66;p7"/>
            <p:cNvSpPr/>
            <p:nvPr/>
          </p:nvSpPr>
          <p:spPr>
            <a:xfrm>
              <a:off x="2073859" y="3315423"/>
              <a:ext cx="790041" cy="790041"/>
            </a:xfrm>
            <a:prstGeom prst="pie">
              <a:avLst>
                <a:gd name="adj1" fmla="val 5400000"/>
                <a:gd name="adj2" fmla="val 16200000"/>
              </a:avLst>
            </a:prstGeom>
            <a:gradFill>
              <a:gsLst>
                <a:gs pos="0">
                  <a:srgbClr val="D37800"/>
                </a:gs>
                <a:gs pos="80000">
                  <a:srgbClr val="FF9E00"/>
                </a:gs>
                <a:gs pos="100000">
                  <a:srgbClr val="FFA000"/>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2452420" y="4222693"/>
              <a:ext cx="5760719" cy="790041"/>
            </a:xfrm>
            <a:prstGeom prst="rect">
              <a:avLst/>
            </a:prstGeom>
            <a:solidFill>
              <a:schemeClr val="lt1">
                <a:alpha val="89803"/>
              </a:schemeClr>
            </a:solidFill>
            <a:ln w="9525"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3700">
                  <a:solidFill>
                    <a:schemeClr val="dk1"/>
                  </a:solidFill>
                  <a:latin typeface="Cambria"/>
                  <a:ea typeface="Cambria"/>
                  <a:cs typeface="Cambria"/>
                </a:rPr>
                <a:t> 2.6. Bảo mật cho Điện toán đám mây</a:t>
              </a:r>
              <a:r>
                <a:rPr lang="en-US"/>
                <a:t>.</a:t>
              </a:r>
              <a:endParaRPr/>
            </a:p>
          </p:txBody>
        </p:sp>
        <p:sp>
          <p:nvSpPr>
            <p:cNvPr id="68" name="Google Shape;68;p7"/>
            <p:cNvSpPr txBox="1"/>
            <p:nvPr/>
          </p:nvSpPr>
          <p:spPr>
            <a:xfrm>
              <a:off x="2468880" y="3562396"/>
              <a:ext cx="5760719" cy="790041"/>
            </a:xfrm>
            <a:prstGeom prst="rect">
              <a:avLst/>
            </a:prstGeom>
            <a:noFill/>
            <a:ln>
              <a:noFill/>
            </a:ln>
          </p:spPr>
          <p:txBody>
            <a:bodyPr spcFirstLastPara="1" wrap="square" lIns="140950" tIns="140950" rIns="140950" bIns="140950" anchor="ctr" anchorCtr="0">
              <a:noAutofit/>
            </a:bodyPr>
            <a:lstStyle/>
            <a:p>
              <a:pPr marL="0" marR="0" lvl="0" indent="0" algn="l" rtl="0">
                <a:lnSpc>
                  <a:spcPct val="90000"/>
                </a:lnSpc>
                <a:spcBef>
                  <a:spcPts val="0"/>
                </a:spcBef>
                <a:spcAft>
                  <a:spcPts val="0"/>
                </a:spcAft>
                <a:buClr>
                  <a:schemeClr val="dk1"/>
                </a:buClr>
                <a:buSzPts val="3700"/>
                <a:buFont typeface="Cambria"/>
                <a:buNone/>
              </a:pPr>
              <a:r>
                <a:rPr lang="en-US" sz="3700" dirty="0">
                  <a:solidFill>
                    <a:schemeClr val="dk1"/>
                  </a:solidFill>
                  <a:latin typeface="Cambria"/>
                  <a:ea typeface="Cambria"/>
                  <a:cs typeface="Cambria"/>
                  <a:sym typeface="Cambria"/>
                </a:rPr>
                <a:t>2.5. </a:t>
              </a:r>
              <a:r>
                <a:rPr lang="en-US" sz="3700" dirty="0" err="1">
                  <a:solidFill>
                    <a:schemeClr val="dk1"/>
                  </a:solidFill>
                  <a:latin typeface="Cambria"/>
                  <a:ea typeface="Cambria"/>
                  <a:cs typeface="Cambria"/>
                  <a:sym typeface="Cambria"/>
                </a:rPr>
                <a:t>Phần</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mềm</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dịch</a:t>
              </a:r>
              <a:r>
                <a:rPr lang="en-US" sz="3700" dirty="0">
                  <a:solidFill>
                    <a:schemeClr val="dk1"/>
                  </a:solidFill>
                  <a:latin typeface="Cambria"/>
                  <a:ea typeface="Cambria"/>
                  <a:cs typeface="Cambria"/>
                  <a:sym typeface="Cambria"/>
                </a:rPr>
                <a:t> </a:t>
              </a:r>
              <a:r>
                <a:rPr lang="en-US" sz="3700" dirty="0" err="1">
                  <a:solidFill>
                    <a:schemeClr val="dk1"/>
                  </a:solidFill>
                  <a:latin typeface="Cambria"/>
                  <a:ea typeface="Cambria"/>
                  <a:cs typeface="Cambria"/>
                  <a:sym typeface="Cambria"/>
                </a:rPr>
                <a:t>vụ</a:t>
              </a:r>
              <a:r>
                <a:rPr lang="en-US" sz="3700" dirty="0">
                  <a:solidFill>
                    <a:schemeClr val="dk1"/>
                  </a:solidFill>
                  <a:latin typeface="Cambria"/>
                  <a:ea typeface="Cambria"/>
                  <a:cs typeface="Cambria"/>
                  <a:sym typeface="Cambria"/>
                </a:rPr>
                <a:t> - </a:t>
              </a:r>
              <a:r>
                <a:rPr lang="en-US" sz="3700" dirty="0" err="1">
                  <a:solidFill>
                    <a:schemeClr val="dk1"/>
                  </a:solidFill>
                  <a:latin typeface="Cambria"/>
                  <a:ea typeface="Cambria"/>
                  <a:cs typeface="Cambria"/>
                  <a:sym typeface="Cambria"/>
                </a:rPr>
                <a:t>SaaS</a:t>
              </a:r>
              <a:endParaRPr sz="3700">
                <a:solidFill>
                  <a:schemeClr val="dk1"/>
                </a:solidFill>
                <a:latin typeface="Cambria"/>
                <a:ea typeface="Cambria"/>
                <a:cs typeface="Cambria"/>
                <a:sym typeface="Cambri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275644" y="471163"/>
            <a:ext cx="786835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2.4. </a:t>
            </a:r>
            <a:r>
              <a:rPr lang="en-US" sz="2400" dirty="0" err="1"/>
              <a:t>MỘT</a:t>
            </a:r>
            <a:r>
              <a:rPr lang="en-US" sz="2400" dirty="0"/>
              <a:t> </a:t>
            </a:r>
            <a:r>
              <a:rPr lang="en-US" sz="2400" dirty="0" err="1"/>
              <a:t>SỐ</a:t>
            </a:r>
            <a:r>
              <a:rPr lang="en-US" sz="2400" dirty="0"/>
              <a:t> </a:t>
            </a:r>
            <a:r>
              <a:rPr lang="en-US" sz="2400" dirty="0" err="1"/>
              <a:t>GIẢI</a:t>
            </a:r>
            <a:r>
              <a:rPr lang="en-US" sz="2400" dirty="0"/>
              <a:t> </a:t>
            </a:r>
            <a:r>
              <a:rPr lang="en-US" sz="2400" dirty="0" err="1"/>
              <a:t>PHÁP</a:t>
            </a:r>
            <a:r>
              <a:rPr lang="en-US" sz="2400" dirty="0"/>
              <a:t> </a:t>
            </a:r>
            <a:r>
              <a:rPr lang="en-US" sz="2400" dirty="0" err="1"/>
              <a:t>XÂY</a:t>
            </a:r>
            <a:r>
              <a:rPr lang="en-US" sz="2400" dirty="0"/>
              <a:t> </a:t>
            </a:r>
            <a:r>
              <a:rPr lang="en-US" sz="2400" dirty="0" err="1"/>
              <a:t>DỰNG</a:t>
            </a:r>
            <a:r>
              <a:rPr lang="en-US" sz="2400" dirty="0"/>
              <a:t>  PRIVATE CLOUD</a:t>
            </a:r>
            <a:endParaRPr sz="2400"/>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indent="0">
              <a:buNone/>
              <a:defRPr/>
            </a:pPr>
            <a:r>
              <a:rPr lang="en-US" dirty="0" err="1"/>
              <a:t>Mô</a:t>
            </a:r>
            <a:r>
              <a:rPr lang="en-US" dirty="0"/>
              <a:t> </a:t>
            </a:r>
            <a:r>
              <a:rPr lang="en-US" dirty="0" err="1"/>
              <a:t>hình</a:t>
            </a:r>
            <a:r>
              <a:rPr lang="en-US" dirty="0"/>
              <a:t> </a:t>
            </a:r>
            <a:r>
              <a:rPr lang="en-US" dirty="0" err="1"/>
              <a:t>triển</a:t>
            </a:r>
            <a:r>
              <a:rPr lang="en-US" dirty="0"/>
              <a:t> </a:t>
            </a:r>
            <a:r>
              <a:rPr lang="en-US" dirty="0" err="1"/>
              <a:t>khai</a:t>
            </a:r>
            <a:r>
              <a:rPr lang="en-US" dirty="0"/>
              <a:t> c</a:t>
            </a:r>
            <a:r>
              <a:rPr lang="vi-VN" dirty="0"/>
              <a:t>ác đám mây riêng </a:t>
            </a:r>
            <a:r>
              <a:rPr lang="en-US" dirty="0" err="1"/>
              <a:t>có</a:t>
            </a:r>
            <a:r>
              <a:rPr lang="vi-VN" dirty="0"/>
              <a:t> nhiều lợi thế hơn so với </a:t>
            </a:r>
            <a:r>
              <a:rPr lang="en-US" dirty="0" err="1"/>
              <a:t>mô</a:t>
            </a:r>
            <a:r>
              <a:rPr lang="en-US" dirty="0"/>
              <a:t> </a:t>
            </a:r>
            <a:r>
              <a:rPr lang="en-US" dirty="0" err="1"/>
              <a:t>hình</a:t>
            </a:r>
            <a:r>
              <a:rPr lang="en-US" dirty="0"/>
              <a:t> </a:t>
            </a:r>
            <a:r>
              <a:rPr lang="vi-VN" dirty="0"/>
              <a:t>chung</a:t>
            </a:r>
            <a:r>
              <a:rPr lang="en-US" dirty="0"/>
              <a:t> public cloud do 2 </a:t>
            </a:r>
            <a:r>
              <a:rPr lang="en-US" dirty="0" err="1"/>
              <a:t>nguyên</a:t>
            </a:r>
            <a:r>
              <a:rPr lang="en-US" dirty="0"/>
              <a:t> </a:t>
            </a:r>
            <a:r>
              <a:rPr lang="en-US" dirty="0" err="1"/>
              <a:t>nhân</a:t>
            </a:r>
            <a:r>
              <a:rPr lang="en-US" dirty="0"/>
              <a:t> </a:t>
            </a:r>
            <a:r>
              <a:rPr lang="en-US" dirty="0" err="1"/>
              <a:t>chính</a:t>
            </a:r>
            <a:r>
              <a:rPr lang="en-US" dirty="0"/>
              <a:t> </a:t>
            </a:r>
            <a:r>
              <a:rPr lang="en-US" dirty="0" err="1"/>
              <a:t>sau</a:t>
            </a:r>
            <a:r>
              <a:rPr lang="en-US" dirty="0"/>
              <a:t>:</a:t>
            </a:r>
          </a:p>
          <a:p>
            <a:pPr>
              <a:defRPr/>
            </a:pPr>
            <a:r>
              <a:rPr lang="en-US" dirty="0"/>
              <a:t>K</a:t>
            </a:r>
            <a:r>
              <a:rPr lang="vi-VN" dirty="0"/>
              <a:t>iểm soát chi tiết hơn trên các tài nguyên khác nhau đang tạo thành một đám mây mang lại cho </a:t>
            </a:r>
            <a:r>
              <a:rPr lang="en-US" dirty="0" err="1"/>
              <a:t>tổ</a:t>
            </a:r>
            <a:r>
              <a:rPr lang="en-US" dirty="0"/>
              <a:t> </a:t>
            </a:r>
            <a:r>
              <a:rPr lang="en-US" dirty="0" err="1"/>
              <a:t>chức</a:t>
            </a:r>
            <a:r>
              <a:rPr lang="vi-VN" dirty="0"/>
              <a:t> tất cả các tùy chọn cấu hình có sẵn. </a:t>
            </a:r>
            <a:endParaRPr lang="en-US" dirty="0"/>
          </a:p>
          <a:p>
            <a:pPr>
              <a:defRPr/>
            </a:pPr>
            <a:r>
              <a:rPr lang="en-US" dirty="0"/>
              <a:t>C</a:t>
            </a:r>
            <a:r>
              <a:rPr lang="vi-VN" dirty="0"/>
              <a:t>ác đám mây riêng là lý tưởng khi các kiểu công việc đang được thực hiện không thiết thực </a:t>
            </a:r>
            <a:r>
              <a:rPr lang="en-US" dirty="0" err="1"/>
              <a:t>khi</a:t>
            </a:r>
            <a:r>
              <a:rPr lang="en-US" dirty="0"/>
              <a:t> </a:t>
            </a:r>
            <a:r>
              <a:rPr lang="en-US" dirty="0" err="1"/>
              <a:t>triển</a:t>
            </a:r>
            <a:r>
              <a:rPr lang="en-US" dirty="0"/>
              <a:t> </a:t>
            </a:r>
            <a:r>
              <a:rPr lang="en-US" dirty="0" err="1"/>
              <a:t>khai</a:t>
            </a:r>
            <a:r>
              <a:rPr lang="en-US" dirty="0"/>
              <a:t> </a:t>
            </a:r>
            <a:r>
              <a:rPr lang="en-US" dirty="0" err="1"/>
              <a:t>trên</a:t>
            </a:r>
            <a:r>
              <a:rPr lang="en-US" dirty="0"/>
              <a:t> </a:t>
            </a:r>
            <a:r>
              <a:rPr lang="vi-VN" dirty="0"/>
              <a:t>một đám mây chung, do</a:t>
            </a:r>
            <a:r>
              <a:rPr lang="en-US" dirty="0"/>
              <a:t> </a:t>
            </a:r>
            <a:r>
              <a:rPr lang="en-US" dirty="0" err="1"/>
              <a:t>nó</a:t>
            </a:r>
            <a:r>
              <a:rPr lang="en-US" dirty="0"/>
              <a:t> </a:t>
            </a:r>
            <a:r>
              <a:rPr lang="en-US" dirty="0" err="1"/>
              <a:t>hợp</a:t>
            </a:r>
            <a:r>
              <a:rPr lang="en-US" dirty="0"/>
              <a:t> </a:t>
            </a:r>
            <a:r>
              <a:rPr lang="en-US" dirty="0" err="1"/>
              <a:t>lý</a:t>
            </a:r>
            <a:r>
              <a:rPr lang="en-US" dirty="0"/>
              <a:t> </a:t>
            </a:r>
            <a:r>
              <a:rPr lang="en-US" dirty="0" err="1"/>
              <a:t>với</a:t>
            </a:r>
            <a:r>
              <a:rPr lang="en-US" dirty="0"/>
              <a:t> </a:t>
            </a:r>
            <a:r>
              <a:rPr lang="en-US" dirty="0" err="1"/>
              <a:t>tổ</a:t>
            </a:r>
            <a:r>
              <a:rPr lang="en-US" dirty="0"/>
              <a:t> </a:t>
            </a:r>
            <a:r>
              <a:rPr lang="en-US" dirty="0" err="1"/>
              <a:t>chức</a:t>
            </a:r>
            <a:r>
              <a:rPr lang="en-US" dirty="0"/>
              <a:t> </a:t>
            </a:r>
            <a:r>
              <a:rPr lang="en-US" dirty="0" err="1"/>
              <a:t>hơn</a:t>
            </a:r>
            <a:r>
              <a:rPr lang="en-US" dirty="0"/>
              <a:t> </a:t>
            </a:r>
            <a:r>
              <a:rPr lang="en-US" dirty="0" err="1"/>
              <a:t>về</a:t>
            </a:r>
            <a:r>
              <a:rPr lang="vi-VN" dirty="0"/>
              <a:t> các mối quan tâm về an ninh và về quản lý.</a:t>
            </a:r>
            <a:endParaRPr/>
          </a:p>
        </p:txBody>
      </p:sp>
    </p:spTree>
    <p:extLst>
      <p:ext uri="{BB962C8B-B14F-4D97-AF65-F5344CB8AC3E}">
        <p14:creationId xmlns:p14="http://schemas.microsoft.com/office/powerpoint/2010/main" val="251998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275644" y="471163"/>
            <a:ext cx="786835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2.4. </a:t>
            </a:r>
            <a:r>
              <a:rPr lang="en-US" sz="2400" dirty="0" err="1"/>
              <a:t>MỘT</a:t>
            </a:r>
            <a:r>
              <a:rPr lang="en-US" sz="2400" dirty="0"/>
              <a:t> </a:t>
            </a:r>
            <a:r>
              <a:rPr lang="en-US" sz="2400" dirty="0" err="1"/>
              <a:t>SỐ</a:t>
            </a:r>
            <a:r>
              <a:rPr lang="en-US" sz="2400" dirty="0"/>
              <a:t> </a:t>
            </a:r>
            <a:r>
              <a:rPr lang="en-US" sz="2400" dirty="0" err="1"/>
              <a:t>GIẢI</a:t>
            </a:r>
            <a:r>
              <a:rPr lang="en-US" sz="2400" dirty="0"/>
              <a:t> </a:t>
            </a:r>
            <a:r>
              <a:rPr lang="en-US" sz="2400" dirty="0" err="1"/>
              <a:t>PHÁP</a:t>
            </a:r>
            <a:r>
              <a:rPr lang="en-US" sz="2400" dirty="0"/>
              <a:t> </a:t>
            </a:r>
            <a:r>
              <a:rPr lang="en-US" sz="2400" dirty="0" err="1"/>
              <a:t>XÂY</a:t>
            </a:r>
            <a:r>
              <a:rPr lang="en-US" sz="2400" dirty="0"/>
              <a:t> </a:t>
            </a:r>
            <a:r>
              <a:rPr lang="en-US" sz="2400" dirty="0" err="1"/>
              <a:t>DỰNG</a:t>
            </a:r>
            <a:r>
              <a:rPr lang="en-US" sz="2400" dirty="0"/>
              <a:t>  PRIVATE CLOUD</a:t>
            </a:r>
            <a:endParaRPr sz="2400"/>
          </a:p>
        </p:txBody>
      </p:sp>
      <p:pic>
        <p:nvPicPr>
          <p:cNvPr id="2" name="Picture 1"/>
          <p:cNvPicPr>
            <a:picLocks noChangeAspect="1"/>
          </p:cNvPicPr>
          <p:nvPr/>
        </p:nvPicPr>
        <p:blipFill>
          <a:blip r:embed="rId3"/>
          <a:stretch>
            <a:fillRect/>
          </a:stretch>
        </p:blipFill>
        <p:spPr>
          <a:xfrm>
            <a:off x="3855883" y="1879860"/>
            <a:ext cx="4972027" cy="4615238"/>
          </a:xfrm>
          <a:prstGeom prst="rect">
            <a:avLst/>
          </a:prstGeom>
        </p:spPr>
      </p:pic>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buNone/>
            </a:pPr>
            <a:r>
              <a:rPr lang="en-US" altLang="en-US" dirty="0"/>
              <a:t>Private </a:t>
            </a:r>
            <a:r>
              <a:rPr lang="en-US" altLang="en-US" dirty="0" err="1"/>
              <a:t>coud</a:t>
            </a:r>
            <a:r>
              <a:rPr lang="en-US" dirty="0"/>
              <a:t>(</a:t>
            </a:r>
            <a:r>
              <a:rPr lang="en-US" dirty="0" err="1"/>
              <a:t>Đám</a:t>
            </a:r>
            <a:r>
              <a:rPr lang="en-US" dirty="0"/>
              <a:t> </a:t>
            </a:r>
            <a:r>
              <a:rPr lang="en-US" dirty="0" err="1"/>
              <a:t>mây</a:t>
            </a:r>
            <a:r>
              <a:rPr lang="en-US" dirty="0"/>
              <a:t> </a:t>
            </a:r>
            <a:r>
              <a:rPr lang="en-US" dirty="0" err="1"/>
              <a:t>riêng</a:t>
            </a:r>
            <a:r>
              <a:rPr lang="en-US" dirty="0"/>
              <a:t>)</a:t>
            </a:r>
          </a:p>
          <a:p>
            <a:pPr marL="0" lvl="0" indent="0">
              <a:spcBef>
                <a:spcPts val="0"/>
              </a:spcBef>
              <a:buSzPts val="2800"/>
              <a:buNone/>
            </a:pPr>
            <a:endParaRPr b="1"/>
          </a:p>
        </p:txBody>
      </p:sp>
    </p:spTree>
    <p:extLst>
      <p:ext uri="{BB962C8B-B14F-4D97-AF65-F5344CB8AC3E}">
        <p14:creationId xmlns:p14="http://schemas.microsoft.com/office/powerpoint/2010/main" val="1668870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275644" y="471163"/>
            <a:ext cx="786835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2.4. </a:t>
            </a:r>
            <a:r>
              <a:rPr lang="en-US" sz="2400" dirty="0" err="1"/>
              <a:t>MỘT</a:t>
            </a:r>
            <a:r>
              <a:rPr lang="en-US" sz="2400" dirty="0"/>
              <a:t> </a:t>
            </a:r>
            <a:r>
              <a:rPr lang="en-US" sz="2400" dirty="0" err="1"/>
              <a:t>SỐ</a:t>
            </a:r>
            <a:r>
              <a:rPr lang="en-US" sz="2400" dirty="0"/>
              <a:t> </a:t>
            </a:r>
            <a:r>
              <a:rPr lang="en-US" sz="2400" dirty="0" err="1"/>
              <a:t>GIẢI</a:t>
            </a:r>
            <a:r>
              <a:rPr lang="en-US" sz="2400" dirty="0"/>
              <a:t> </a:t>
            </a:r>
            <a:r>
              <a:rPr lang="en-US" sz="2400" dirty="0" err="1"/>
              <a:t>PHÁP</a:t>
            </a:r>
            <a:r>
              <a:rPr lang="en-US" sz="2400" dirty="0"/>
              <a:t> </a:t>
            </a:r>
            <a:r>
              <a:rPr lang="en-US" sz="2400" dirty="0" err="1"/>
              <a:t>XÂY</a:t>
            </a:r>
            <a:r>
              <a:rPr lang="en-US" sz="2400" dirty="0"/>
              <a:t> </a:t>
            </a:r>
            <a:r>
              <a:rPr lang="en-US" sz="2400" dirty="0" err="1"/>
              <a:t>DỰNG</a:t>
            </a:r>
            <a:r>
              <a:rPr lang="en-US" sz="2400" dirty="0"/>
              <a:t>  PRIVATE CLOUD</a:t>
            </a:r>
            <a:endParaRPr sz="2400"/>
          </a:p>
        </p:txBody>
      </p:sp>
      <p:pic>
        <p:nvPicPr>
          <p:cNvPr id="3" name="Picture 2"/>
          <p:cNvPicPr>
            <a:picLocks noChangeAspect="1"/>
          </p:cNvPicPr>
          <p:nvPr/>
        </p:nvPicPr>
        <p:blipFill>
          <a:blip r:embed="rId3"/>
          <a:stretch>
            <a:fillRect/>
          </a:stretch>
        </p:blipFill>
        <p:spPr>
          <a:xfrm>
            <a:off x="3589867" y="1738711"/>
            <a:ext cx="5204178" cy="5008492"/>
          </a:xfrm>
          <a:prstGeom prst="rect">
            <a:avLst/>
          </a:prstGeom>
        </p:spPr>
      </p:pic>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buNone/>
            </a:pPr>
            <a:r>
              <a:rPr lang="en-US" altLang="en-US" dirty="0"/>
              <a:t>Private </a:t>
            </a:r>
            <a:r>
              <a:rPr lang="en-US" altLang="en-US" dirty="0" err="1"/>
              <a:t>coud</a:t>
            </a:r>
            <a:r>
              <a:rPr lang="en-US" dirty="0"/>
              <a:t>(</a:t>
            </a:r>
            <a:r>
              <a:rPr lang="en-US" dirty="0" err="1"/>
              <a:t>Đám</a:t>
            </a:r>
            <a:r>
              <a:rPr lang="en-US" dirty="0"/>
              <a:t> </a:t>
            </a:r>
            <a:r>
              <a:rPr lang="en-US" dirty="0" err="1"/>
              <a:t>mây</a:t>
            </a:r>
            <a:r>
              <a:rPr lang="en-US" dirty="0"/>
              <a:t> </a:t>
            </a:r>
            <a:r>
              <a:rPr lang="en-US" dirty="0" err="1"/>
              <a:t>riêng</a:t>
            </a:r>
            <a:r>
              <a:rPr lang="en-US" dirty="0"/>
              <a:t>)</a:t>
            </a:r>
          </a:p>
          <a:p>
            <a:pPr marL="0" lvl="0" indent="0">
              <a:spcBef>
                <a:spcPts val="0"/>
              </a:spcBef>
              <a:buSzPts val="2800"/>
              <a:buNone/>
            </a:pPr>
            <a:endParaRPr b="1"/>
          </a:p>
        </p:txBody>
      </p:sp>
    </p:spTree>
    <p:extLst>
      <p:ext uri="{BB962C8B-B14F-4D97-AF65-F5344CB8AC3E}">
        <p14:creationId xmlns:p14="http://schemas.microsoft.com/office/powerpoint/2010/main" val="95323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275644" y="471163"/>
            <a:ext cx="786835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2.4. MỘT SỐ GIẢI PHÁP XÂY DỰNG  PRIVATE CLOUD</a:t>
            </a:r>
            <a:endParaRPr/>
          </a:p>
        </p:txBody>
      </p:sp>
      <p:pic>
        <p:nvPicPr>
          <p:cNvPr id="2" name="Picture 1"/>
          <p:cNvPicPr>
            <a:picLocks noChangeAspect="1"/>
          </p:cNvPicPr>
          <p:nvPr/>
        </p:nvPicPr>
        <p:blipFill>
          <a:blip r:embed="rId3"/>
          <a:stretch>
            <a:fillRect/>
          </a:stretch>
        </p:blipFill>
        <p:spPr>
          <a:xfrm>
            <a:off x="4185427" y="1902685"/>
            <a:ext cx="4757827" cy="4574317"/>
          </a:xfrm>
          <a:prstGeom prst="rect">
            <a:avLst/>
          </a:prstGeom>
        </p:spPr>
      </p:pic>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dirty="0"/>
              <a:t>Hybrid Cloud(</a:t>
            </a:r>
            <a:r>
              <a:rPr lang="en-US" dirty="0" err="1"/>
              <a:t>Đám</a:t>
            </a:r>
            <a:r>
              <a:rPr lang="en-US" dirty="0"/>
              <a:t> </a:t>
            </a:r>
            <a:r>
              <a:rPr lang="en-US" dirty="0" err="1"/>
              <a:t>mây</a:t>
            </a:r>
            <a:r>
              <a:rPr lang="en-US" dirty="0"/>
              <a:t> </a:t>
            </a:r>
            <a:r>
              <a:rPr lang="en-US" dirty="0" err="1"/>
              <a:t>lai</a:t>
            </a:r>
            <a:r>
              <a:rPr lang="en-US" dirty="0"/>
              <a:t>)</a:t>
            </a:r>
            <a:endParaRPr/>
          </a:p>
        </p:txBody>
      </p:sp>
    </p:spTree>
    <p:extLst>
      <p:ext uri="{BB962C8B-B14F-4D97-AF65-F5344CB8AC3E}">
        <p14:creationId xmlns:p14="http://schemas.microsoft.com/office/powerpoint/2010/main" val="25800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275644" y="471163"/>
            <a:ext cx="786835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2.4. </a:t>
            </a:r>
            <a:r>
              <a:rPr lang="en-US" sz="2400" dirty="0" err="1"/>
              <a:t>MỘT</a:t>
            </a:r>
            <a:r>
              <a:rPr lang="en-US" sz="2400" dirty="0"/>
              <a:t> </a:t>
            </a:r>
            <a:r>
              <a:rPr lang="en-US" sz="2400" dirty="0" err="1"/>
              <a:t>SỐ</a:t>
            </a:r>
            <a:r>
              <a:rPr lang="en-US" sz="2400" dirty="0"/>
              <a:t> </a:t>
            </a:r>
            <a:r>
              <a:rPr lang="en-US" sz="2400" dirty="0" err="1"/>
              <a:t>GIẢI</a:t>
            </a:r>
            <a:r>
              <a:rPr lang="en-US" sz="2400" dirty="0"/>
              <a:t> </a:t>
            </a:r>
            <a:r>
              <a:rPr lang="en-US" sz="2400" dirty="0" err="1"/>
              <a:t>PHÁP</a:t>
            </a:r>
            <a:r>
              <a:rPr lang="en-US" sz="2400" dirty="0"/>
              <a:t> </a:t>
            </a:r>
            <a:r>
              <a:rPr lang="en-US" sz="2400" dirty="0" err="1"/>
              <a:t>XÂY</a:t>
            </a:r>
            <a:r>
              <a:rPr lang="en-US" sz="2400" dirty="0"/>
              <a:t> </a:t>
            </a:r>
            <a:r>
              <a:rPr lang="en-US" sz="2400" dirty="0" err="1"/>
              <a:t>DỰNG</a:t>
            </a:r>
            <a:r>
              <a:rPr lang="en-US" sz="2400" dirty="0"/>
              <a:t>  PRIVATE CLOUD</a:t>
            </a:r>
            <a:endParaRPr sz="2400"/>
          </a:p>
        </p:txBody>
      </p:sp>
      <p:pic>
        <p:nvPicPr>
          <p:cNvPr id="2" name="Picture 1"/>
          <p:cNvPicPr>
            <a:picLocks noChangeAspect="1"/>
          </p:cNvPicPr>
          <p:nvPr/>
        </p:nvPicPr>
        <p:blipFill>
          <a:blip r:embed="rId3"/>
          <a:stretch>
            <a:fillRect/>
          </a:stretch>
        </p:blipFill>
        <p:spPr>
          <a:xfrm>
            <a:off x="4116520" y="1897275"/>
            <a:ext cx="4863791" cy="4678504"/>
          </a:xfrm>
          <a:prstGeom prst="rect">
            <a:avLst/>
          </a:prstGeom>
        </p:spPr>
      </p:pic>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dirty="0"/>
              <a:t>Community Cloud(</a:t>
            </a:r>
            <a:r>
              <a:rPr lang="en-US" dirty="0" err="1"/>
              <a:t>Đám</a:t>
            </a:r>
            <a:r>
              <a:rPr lang="en-US" dirty="0"/>
              <a:t> </a:t>
            </a:r>
            <a:r>
              <a:rPr lang="en-US" dirty="0" err="1"/>
              <a:t>mây</a:t>
            </a:r>
            <a:r>
              <a:rPr lang="en-US" dirty="0"/>
              <a:t> </a:t>
            </a:r>
            <a:r>
              <a:rPr lang="en-US" dirty="0" err="1"/>
              <a:t>cộng</a:t>
            </a:r>
            <a:r>
              <a:rPr lang="en-US" dirty="0"/>
              <a:t> </a:t>
            </a:r>
            <a:r>
              <a:rPr lang="en-US" dirty="0" err="1"/>
              <a:t>đồng</a:t>
            </a:r>
            <a:r>
              <a:rPr lang="en-US" dirty="0"/>
              <a:t>)</a:t>
            </a:r>
          </a:p>
          <a:p>
            <a:pPr marL="0" lvl="0" indent="0" algn="l" rtl="0">
              <a:spcBef>
                <a:spcPts val="0"/>
              </a:spcBef>
              <a:spcAft>
                <a:spcPts val="0"/>
              </a:spcAft>
              <a:buSzPts val="2800"/>
              <a:buNone/>
            </a:pPr>
            <a:endParaRPr lang="en-US" dirty="0"/>
          </a:p>
          <a:p>
            <a:pPr marL="0" lvl="0" indent="0" algn="l" rtl="0">
              <a:spcBef>
                <a:spcPts val="0"/>
              </a:spcBef>
              <a:spcAft>
                <a:spcPts val="0"/>
              </a:spcAft>
              <a:buSzPts val="2800"/>
              <a:buNone/>
            </a:pPr>
            <a:endParaRPr/>
          </a:p>
        </p:txBody>
      </p:sp>
    </p:spTree>
    <p:extLst>
      <p:ext uri="{BB962C8B-B14F-4D97-AF65-F5344CB8AC3E}">
        <p14:creationId xmlns:p14="http://schemas.microsoft.com/office/powerpoint/2010/main" val="3433048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82161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2.5. PHẦN MỀM DỊCH VỤ, TỔNG QUAN VỀ SAAS</a:t>
            </a:r>
            <a:endParaRPr/>
          </a:p>
        </p:txBody>
      </p:sp>
      <p:sp>
        <p:nvSpPr>
          <p:cNvPr id="74" name="Google Shape;74;p8"/>
          <p:cNvSpPr txBox="1">
            <a:spLocks noGrp="1"/>
          </p:cNvSpPr>
          <p:nvPr>
            <p:ph type="body" idx="1"/>
          </p:nvPr>
        </p:nvSpPr>
        <p:spPr>
          <a:xfrm>
            <a:off x="457200" y="1228727"/>
            <a:ext cx="8686800" cy="5248275"/>
          </a:xfrm>
          <a:prstGeom prst="rect">
            <a:avLst/>
          </a:prstGeom>
          <a:noFill/>
          <a:ln>
            <a:noFill/>
          </a:ln>
        </p:spPr>
        <p:txBody>
          <a:bodyPr spcFirstLastPara="1" wrap="square" lIns="91425" tIns="45700" rIns="91425" bIns="45700" anchor="t" anchorCtr="0">
            <a:noAutofit/>
          </a:bodyPr>
          <a:lstStyle/>
          <a:p>
            <a:pPr fontAlgn="base"/>
            <a:r>
              <a:rPr lang="vi-VN" dirty="0"/>
              <a:t>Phần mềm như là dịch vụ – Software as a Service (SaaS) là sự lựa chọn phù hợp nhất khi bạn muốn tập trung vào người dùng cuối. Giúp cho bạn truy cập đến các phần mềm trên nền tảng Cloud mà không cần quản lý cơ sở hạ tầng và nền tảng nó đang chạy.</a:t>
            </a:r>
            <a:endParaRPr lang="en-US" dirty="0"/>
          </a:p>
          <a:p>
            <a:pPr fontAlgn="base"/>
            <a:r>
              <a:rPr lang="vi-VN" dirty="0"/>
              <a:t>Có rất nhiều ví dụ về SaaS như email, phần mềm văn phòng và các công cụ từ Google, Microsoft,…</a:t>
            </a:r>
            <a:endParaRPr lang="en-US" dirty="0"/>
          </a:p>
          <a:p>
            <a:pPr lvl="1" fontAlgn="base"/>
            <a:r>
              <a:rPr lang="vi-VN" dirty="0"/>
              <a:t>SaaS (phần mềm như một dịch vụ) là một ứng dụng lưu trữ trên một máy chủ từ xa và truy cập thông qua Internet.</a:t>
            </a:r>
            <a:endParaRPr lang="en-US" dirty="0"/>
          </a:p>
          <a:p>
            <a:pPr lvl="1" fontAlgn="base"/>
            <a:r>
              <a:rPr lang="vi-VN" dirty="0"/>
              <a:t>SaaS là dịch vụ email trên nền web được cung cấp bởi các công ty như Microsoft (Hotmail), Google (Gmail), và Yahoo! (Yahoo! Mail).</a:t>
            </a:r>
            <a:endParaRPr lang="en-US" dirty="0"/>
          </a:p>
          <a:p>
            <a:pPr marL="0" lvl="0" indent="0" algn="l" rtl="0">
              <a:spcBef>
                <a:spcPts val="0"/>
              </a:spcBef>
              <a:spcAft>
                <a:spcPts val="0"/>
              </a:spcAft>
              <a:buSzPts val="2800"/>
              <a:buNone/>
            </a:pPr>
            <a:endParaRPr/>
          </a:p>
        </p:txBody>
      </p:sp>
    </p:spTree>
    <p:extLst>
      <p:ext uri="{BB962C8B-B14F-4D97-AF65-F5344CB8AC3E}">
        <p14:creationId xmlns:p14="http://schemas.microsoft.com/office/powerpoint/2010/main" val="1412605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82161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2.5. PHẦN MỀM DỊCH VỤ, TỔNG QUAN VỀ SAAS</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fontAlgn="base"/>
            <a:r>
              <a:rPr lang="vi-VN"/>
              <a:t>SaaS có thể được chia thành hai loại chính:</a:t>
            </a:r>
            <a:endParaRPr lang="en-US" sz="3200"/>
          </a:p>
          <a:p>
            <a:pPr lvl="0" fontAlgn="base"/>
            <a:r>
              <a:rPr lang="vi-VN" b="1"/>
              <a:t>Business Services</a:t>
            </a:r>
            <a:endParaRPr lang="en-US" sz="3200"/>
          </a:p>
          <a:p>
            <a:pPr lvl="1" fontAlgn="base"/>
            <a:r>
              <a:rPr lang="vi-VN"/>
              <a:t>Đây là những giải pháp kinh doanh được cung cấp cho các công ty và doanh nghiệp.</a:t>
            </a:r>
            <a:endParaRPr lang="en-US" sz="2800"/>
          </a:p>
          <a:p>
            <a:pPr lvl="1" fontAlgn="base"/>
            <a:r>
              <a:rPr lang="vi-VN"/>
              <a:t>Business Services được bán thông qua một dịch vụ thuê bao.</a:t>
            </a:r>
            <a:endParaRPr lang="en-US" sz="2800"/>
          </a:p>
          <a:p>
            <a:pPr lvl="1" fontAlgn="base"/>
            <a:r>
              <a:rPr lang="vi-VN"/>
              <a:t>Các ứng dụng loại này bao gồm các quy trình kinh doanh, các ứng dụng quản lý, ứng dụng quản lý mối quan hệ khách hàng, và các công cụ định hướng kinh doanh.</a:t>
            </a:r>
            <a:endParaRPr lang="en-US" sz="2800"/>
          </a:p>
        </p:txBody>
      </p:sp>
    </p:spTree>
    <p:extLst>
      <p:ext uri="{BB962C8B-B14F-4D97-AF65-F5344CB8AC3E}">
        <p14:creationId xmlns:p14="http://schemas.microsoft.com/office/powerpoint/2010/main" val="4073364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82161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2.5. PHẦN MỀM DỊCH VỤ, TỔNG QUAN VỀ SAAS</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lvl="0" fontAlgn="base"/>
            <a:r>
              <a:rPr lang="vi-VN" b="1"/>
              <a:t>Customer-oriented services</a:t>
            </a:r>
            <a:endParaRPr lang="vi-VN" sz="3200"/>
          </a:p>
          <a:p>
            <a:pPr lvl="1" fontAlgn="base"/>
            <a:r>
              <a:rPr lang="vi-VN"/>
              <a:t>Những dịch vụ này được cung cấp cho khách hàng trên cơ sở thuê bao.</a:t>
            </a:r>
            <a:endParaRPr lang="vi-VN" sz="2800"/>
          </a:p>
          <a:p>
            <a:pPr lvl="1" fontAlgn="base"/>
            <a:r>
              <a:rPr lang="vi-VN"/>
              <a:t>Cung cấp miễn phí và được hỗ trợ quảng cáo.</a:t>
            </a:r>
            <a:endParaRPr lang="vi-VN" sz="2800"/>
          </a:p>
          <a:p>
            <a:r>
              <a:rPr lang="vi-VN"/>
              <a:t>Ví dụ như các dịch vụ trên web mail, chơi game trực tuyến và ngân hang</a:t>
            </a:r>
            <a:r>
              <a:rPr lang="en-US"/>
              <a:t>. </a:t>
            </a:r>
          </a:p>
          <a:p>
            <a:endParaRPr lang="vi-VN"/>
          </a:p>
        </p:txBody>
      </p:sp>
    </p:spTree>
    <p:extLst>
      <p:ext uri="{BB962C8B-B14F-4D97-AF65-F5344CB8AC3E}">
        <p14:creationId xmlns:p14="http://schemas.microsoft.com/office/powerpoint/2010/main" val="190809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82161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2.5. PHẦN MỀM DỊCH VỤ, TỔNG QUAN VỀ SAAS</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114300" lvl="0" indent="0" fontAlgn="base">
              <a:buNone/>
            </a:pPr>
            <a:r>
              <a:rPr lang="en-US" b="1"/>
              <a:t>- Các lợi thế của SaaS</a:t>
            </a:r>
          </a:p>
          <a:p>
            <a:pPr lvl="0" fontAlgn="base"/>
            <a:r>
              <a:rPr lang="vi-VN"/>
              <a:t>Cần ít thời gian để nâng cao năng suất</a:t>
            </a:r>
            <a:endParaRPr lang="en-US"/>
          </a:p>
          <a:p>
            <a:pPr lvl="0" fontAlgn="base"/>
            <a:r>
              <a:rPr lang="vi-VN"/>
              <a:t>Có chi phí bản quyền phần mềm thấp hơn.</a:t>
            </a:r>
            <a:endParaRPr lang="en-US"/>
          </a:p>
          <a:p>
            <a:pPr lvl="0" fontAlgn="base"/>
            <a:r>
              <a:rPr lang="vi-VN"/>
              <a:t>Dịch vụ SaaS cần ít chi phí nhất</a:t>
            </a:r>
            <a:endParaRPr lang="en-US"/>
          </a:p>
          <a:p>
            <a:pPr lvl="0" fontAlgn="base"/>
            <a:r>
              <a:rPr lang="vi-VN"/>
              <a:t>SaaS hỗ trợ tùy chỉnh một cách nhanh chóng.</a:t>
            </a:r>
            <a:endParaRPr lang="en-US"/>
          </a:p>
          <a:p>
            <a:pPr lvl="0" fontAlgn="base"/>
            <a:r>
              <a:rPr lang="vi-VN"/>
              <a:t>SaaS hỗ trợ kiểm soát an toàn dữ liệu tốt</a:t>
            </a:r>
            <a:endParaRPr lang="en-US"/>
          </a:p>
          <a:p>
            <a:pPr lvl="0" fontAlgn="base"/>
            <a:r>
              <a:rPr lang="vi-VN"/>
              <a:t>SaaS có khả năng áp dụng các chuẩn mực về CNTT cho tất cả các khách hàng sử dụng, do đó tính đồng nhất cao.</a:t>
            </a:r>
            <a:endParaRPr lang="en-US"/>
          </a:p>
          <a:p>
            <a:pPr lvl="0" fontAlgn="base"/>
            <a:r>
              <a:rPr lang="vi-VN"/>
              <a:t>Nhà cung cấp SaaS luôn hỗ trợ các phiên bản phần mềm dịch vụ mới nhất.</a:t>
            </a:r>
            <a:endParaRPr lang="en-US"/>
          </a:p>
          <a:p>
            <a:pPr marL="0" lvl="0" indent="0" algn="l" rtl="0">
              <a:spcBef>
                <a:spcPts val="0"/>
              </a:spcBef>
              <a:spcAft>
                <a:spcPts val="0"/>
              </a:spcAft>
              <a:buSzPts val="2800"/>
              <a:buNone/>
            </a:pPr>
            <a:endParaRPr/>
          </a:p>
        </p:txBody>
      </p:sp>
    </p:spTree>
    <p:extLst>
      <p:ext uri="{BB962C8B-B14F-4D97-AF65-F5344CB8AC3E}">
        <p14:creationId xmlns:p14="http://schemas.microsoft.com/office/powerpoint/2010/main" val="619447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82161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2.5. PHẦN MỀM DỊCH VỤ, TỔNG QUAN VỀ SAAS</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indent="-457200">
              <a:spcBef>
                <a:spcPts val="0"/>
              </a:spcBef>
              <a:buSzPts val="2800"/>
              <a:buFontTx/>
              <a:buChar char="-"/>
            </a:pPr>
            <a:r>
              <a:rPr lang="vi-VN" b="1"/>
              <a:t>Phần mềm như là dịch vụ – Driving Forces</a:t>
            </a:r>
            <a:endParaRPr lang="en-US" b="1"/>
          </a:p>
          <a:p>
            <a:pPr lvl="1" indent="-457200">
              <a:spcBef>
                <a:spcPts val="0"/>
              </a:spcBef>
              <a:buSzPts val="2800"/>
              <a:buFontTx/>
              <a:buChar char="-"/>
            </a:pPr>
            <a:r>
              <a:rPr lang="vi-VN"/>
              <a:t>SaaS rất phổ biến trong điện toán đám mây. Trong thực tế, có nhiều vấn đề mà các nhà cung cấp điện toán đám mây đang hướng đến cung cấp SaaS và ngày càng có nhiều khách hàng hơn.</a:t>
            </a:r>
            <a:endParaRPr lang="en-US"/>
          </a:p>
          <a:p>
            <a:pPr lvl="1" indent="-457200">
              <a:spcBef>
                <a:spcPts val="0"/>
              </a:spcBef>
              <a:buSzPts val="2800"/>
              <a:buFontTx/>
              <a:buChar char="-"/>
            </a:pPr>
            <a:r>
              <a:rPr lang="vi-VN"/>
              <a:t>SaaS gây được tiếng vang lớn trong điện toán đám mây, đang ngày càng trở nên phổ biến.</a:t>
            </a:r>
            <a:endParaRPr lang="en-US" b="1"/>
          </a:p>
          <a:p>
            <a:pPr indent="-457200">
              <a:spcBef>
                <a:spcPts val="0"/>
              </a:spcBef>
              <a:buSzPts val="2800"/>
              <a:buFontTx/>
              <a:buChar char="-"/>
            </a:pPr>
            <a:r>
              <a:rPr lang="vi-VN" b="1"/>
              <a:t>Phần mềm như là dịch vụ – Cloud Sql</a:t>
            </a:r>
            <a:r>
              <a:rPr lang="vi-VN"/>
              <a:t> </a:t>
            </a:r>
            <a:r>
              <a:rPr lang="vi-VN" b="1"/>
              <a:t>là</a:t>
            </a:r>
            <a:r>
              <a:rPr lang="vi-VN"/>
              <a:t> </a:t>
            </a:r>
            <a:r>
              <a:rPr lang="vi-VN" b="1"/>
              <a:t>gì</a:t>
            </a:r>
            <a:r>
              <a:rPr lang="en-US" b="1"/>
              <a:t>.</a:t>
            </a:r>
          </a:p>
          <a:p>
            <a:pPr lvl="1" indent="-457200">
              <a:spcBef>
                <a:spcPts val="0"/>
              </a:spcBef>
              <a:buSzPts val="2800"/>
              <a:buFontTx/>
              <a:buChar char="-"/>
            </a:pPr>
            <a:r>
              <a:rPr lang="vi-VN"/>
              <a:t>Dịch vụ SaaS của Google bao gồm Google Apps và Google Apps Premier Edition.</a:t>
            </a:r>
            <a:endParaRPr lang="en-US"/>
          </a:p>
          <a:p>
            <a:pPr lvl="1" indent="-457200">
              <a:spcBef>
                <a:spcPts val="0"/>
              </a:spcBef>
              <a:buSzPts val="2800"/>
              <a:buFontTx/>
              <a:buChar char="-"/>
            </a:pPr>
            <a:r>
              <a:rPr lang="vi-VN"/>
              <a:t>Google Apps là một bộ ứng dụng bao gồm các dịch vụ webmail Gmail, Google Calendar, Google Talk,</a:t>
            </a:r>
            <a:endParaRPr lang="en-US" b="1"/>
          </a:p>
        </p:txBody>
      </p:sp>
    </p:spTree>
    <p:extLst>
      <p:ext uri="{BB962C8B-B14F-4D97-AF65-F5344CB8AC3E}">
        <p14:creationId xmlns:p14="http://schemas.microsoft.com/office/powerpoint/2010/main" val="3202966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sp>
        <p:nvSpPr>
          <p:cNvPr id="74" name="Google Shape;74;p8"/>
          <p:cNvSpPr txBox="1">
            <a:spLocks noGrp="1"/>
          </p:cNvSpPr>
          <p:nvPr>
            <p:ph type="body" idx="1"/>
          </p:nvPr>
        </p:nvSpPr>
        <p:spPr>
          <a:xfrm>
            <a:off x="824088" y="1422400"/>
            <a:ext cx="7862711" cy="5054602"/>
          </a:xfrm>
          <a:prstGeom prst="rect">
            <a:avLst/>
          </a:prstGeom>
          <a:noFill/>
          <a:ln>
            <a:noFill/>
          </a:ln>
        </p:spPr>
        <p:txBody>
          <a:bodyPr spcFirstLastPara="1" wrap="square" lIns="91425" tIns="45700" rIns="91425" bIns="45700" anchor="t" anchorCtr="0">
            <a:noAutofit/>
          </a:bodyPr>
          <a:lstStyle/>
          <a:p>
            <a:pPr marL="365760" indent="-283464">
              <a:buFont typeface="Arial" pitchFamily="34" charset="0"/>
              <a:buChar char="•"/>
              <a:defRPr/>
            </a:pPr>
            <a:r>
              <a:rPr lang="vi-VN" sz="2400" b="1"/>
              <a:t>Điện toán đám mây</a:t>
            </a:r>
            <a:r>
              <a:rPr lang="vi-VN" sz="2400"/>
              <a:t> (</a:t>
            </a:r>
            <a:r>
              <a:rPr lang="vi-VN" sz="2400" i="1"/>
              <a:t>cloud computing</a:t>
            </a:r>
            <a:r>
              <a:rPr lang="vi-VN" sz="2400"/>
              <a:t>), còn gọi là </a:t>
            </a:r>
            <a:r>
              <a:rPr lang="vi-VN" sz="2400" b="1"/>
              <a:t>điện toán máy chủ ảo</a:t>
            </a:r>
            <a:r>
              <a:rPr lang="vi-VN" sz="2400"/>
              <a:t>, là mô hình </a:t>
            </a:r>
            <a:r>
              <a:rPr lang="en-US" sz="2400"/>
              <a:t>điện toán</a:t>
            </a:r>
            <a:r>
              <a:rPr lang="vi-VN" sz="2400"/>
              <a:t> sử dụng các công </a:t>
            </a:r>
            <a:r>
              <a:rPr lang="en-US" sz="2400"/>
              <a:t>n</a:t>
            </a:r>
            <a:r>
              <a:rPr lang="vi-VN" sz="2400"/>
              <a:t>ghệ máy </a:t>
            </a:r>
            <a:r>
              <a:rPr lang="en-US" sz="2400"/>
              <a:t>tính </a:t>
            </a:r>
            <a:r>
              <a:rPr lang="vi-VN" sz="2400"/>
              <a:t>và phát triển dựa vào mạng </a:t>
            </a:r>
            <a:r>
              <a:rPr lang="en-US" sz="2400"/>
              <a:t>Internet.</a:t>
            </a:r>
          </a:p>
          <a:p>
            <a:pPr marL="365760" indent="-283464">
              <a:buFont typeface="Arial" pitchFamily="34" charset="0"/>
              <a:buChar char="•"/>
              <a:defRPr/>
            </a:pPr>
            <a:r>
              <a:rPr lang="en-US" sz="2400"/>
              <a:t>M</a:t>
            </a:r>
            <a:r>
              <a:rPr lang="vi-VN" sz="2400"/>
              <a:t>ọi </a:t>
            </a:r>
            <a:r>
              <a:rPr lang="en-US" sz="2400"/>
              <a:t>lĩnh vực</a:t>
            </a:r>
            <a:r>
              <a:rPr lang="vi-VN" sz="2400"/>
              <a:t> liên quan đến </a:t>
            </a:r>
            <a:r>
              <a:rPr lang="en-US" sz="2400"/>
              <a:t>công nghệ thông tin</a:t>
            </a:r>
            <a:r>
              <a:rPr lang="vi-VN" sz="2400"/>
              <a:t> đều được cung cấp dưới dạng các "dịch vụ", cho phép người sử dụng truy cập các dịch vụ công nghệ từ một nhà cung cấp nào đó "trong đám mây“</a:t>
            </a:r>
            <a:r>
              <a:rPr lang="en-US" sz="2400"/>
              <a:t>.</a:t>
            </a:r>
          </a:p>
          <a:p>
            <a:pPr marL="365760" indent="-283464">
              <a:buFont typeface="Arial" pitchFamily="34" charset="0"/>
              <a:buChar char="•"/>
              <a:defRPr/>
            </a:pPr>
            <a:r>
              <a:rPr lang="en-US" sz="2400"/>
              <a:t>Điện toán đám mây có 2 góc nhìn</a:t>
            </a:r>
          </a:p>
          <a:p>
            <a:pPr marL="640080" lvl="1" indent="-237744">
              <a:buFont typeface="Arial" pitchFamily="34" charset="0"/>
              <a:buChar char="–"/>
              <a:defRPr/>
            </a:pPr>
            <a:r>
              <a:rPr lang="en-US"/>
              <a:t>Phía người sử dụng</a:t>
            </a:r>
          </a:p>
          <a:p>
            <a:pPr marL="640080" lvl="1" indent="-237744">
              <a:buFont typeface="Arial" pitchFamily="34" charset="0"/>
              <a:buChar char="–"/>
              <a:defRPr/>
            </a:pPr>
            <a:r>
              <a:rPr lang="en-US"/>
              <a:t>Phía nhà cung cấp</a:t>
            </a:r>
          </a:p>
          <a:p>
            <a:pPr marL="0" lvl="0" indent="0" algn="l" rtl="0">
              <a:spcBef>
                <a:spcPts val="0"/>
              </a:spcBef>
              <a:spcAft>
                <a:spcPts val="0"/>
              </a:spcAft>
              <a:buSzPts val="28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821616"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2.5. PHẦN MỀM DỊCH VỤ, TỔNG QUAN VỀ SAAS</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indent="-457200">
              <a:spcBef>
                <a:spcPts val="0"/>
              </a:spcBef>
              <a:buSzPts val="2800"/>
              <a:buFontTx/>
              <a:buChar char="-"/>
            </a:pPr>
            <a:r>
              <a:rPr lang="vi-VN" b="1"/>
              <a:t>Phần mềm như là dịch vụ – Microsoft</a:t>
            </a:r>
            <a:endParaRPr lang="en-US" b="1"/>
          </a:p>
          <a:p>
            <a:pPr lvl="1" fontAlgn="base"/>
            <a:r>
              <a:rPr lang="vi-VN"/>
              <a:t>Microsoft cung cấp SaaS trong một số hình thức. Một trong số đó là Microsoft Office Live Small Business, phù hợp với doanh nghiệp vừa và nhỏ.</a:t>
            </a:r>
            <a:endParaRPr lang="en-US" sz="2800"/>
          </a:p>
          <a:p>
            <a:pPr lvl="1" fontAlgn="base"/>
            <a:r>
              <a:rPr lang="vi-VN"/>
              <a:t>Bạn có thể tìm thấy thông tin tại địa chỉ http://www.smallbusiness.officelive.com.</a:t>
            </a:r>
            <a:endParaRPr lang="en-US" sz="2800"/>
          </a:p>
          <a:p>
            <a:pPr lvl="1"/>
            <a:r>
              <a:rPr lang="vi-VN"/>
              <a:t>Microsoft Office Live Small Business cung cấp các tính năng bao gồm Quản lý doanh nghiệp nhỏ. </a:t>
            </a:r>
            <a:endParaRPr lang="en-US"/>
          </a:p>
          <a:p>
            <a:pPr indent="-457200">
              <a:spcBef>
                <a:spcPts val="0"/>
              </a:spcBef>
              <a:buSzPts val="2800"/>
              <a:buFontTx/>
              <a:buChar char="-"/>
            </a:pPr>
            <a:r>
              <a:rPr lang="vi-VN" b="1"/>
              <a:t>Phần mềm như là dịch vụ – IBM</a:t>
            </a:r>
            <a:endParaRPr lang="en-US"/>
          </a:p>
          <a:p>
            <a:pPr lvl="1" indent="-457200">
              <a:spcBef>
                <a:spcPts val="0"/>
              </a:spcBef>
              <a:buSzPts val="2800"/>
              <a:buFontTx/>
              <a:buChar char="-"/>
            </a:pPr>
            <a:r>
              <a:rPr lang="vi-VN"/>
              <a:t>Big Blue của IBM-cung cấp giải pháp SaaS riêng của mình dưới tên gọi “Blue Cloud.”</a:t>
            </a:r>
            <a:endParaRPr lang="en-US"/>
          </a:p>
          <a:p>
            <a:pPr lvl="1" indent="-457200">
              <a:spcBef>
                <a:spcPts val="0"/>
              </a:spcBef>
              <a:buSzPts val="2800"/>
              <a:buFontTx/>
              <a:buChar char="-"/>
            </a:pPr>
            <a:r>
              <a:rPr lang="vi-VN"/>
              <a:t>Hiện nay IBM dần thay thế Big Blue bởi BlueMix.</a:t>
            </a:r>
            <a:endParaRPr lang="en-US"/>
          </a:p>
          <a:p>
            <a:pPr lvl="1" indent="-457200">
              <a:spcBef>
                <a:spcPts val="0"/>
              </a:spcBef>
              <a:buSzPts val="2800"/>
              <a:buFontTx/>
              <a:buChar char="-"/>
            </a:pPr>
            <a:endParaRPr lang="en-US"/>
          </a:p>
          <a:p>
            <a:pPr indent="-457200">
              <a:spcBef>
                <a:spcPts val="0"/>
              </a:spcBef>
              <a:buSzPts val="2800"/>
              <a:buFontTx/>
              <a:buChar char="-"/>
            </a:pPr>
            <a:endParaRPr lang="en-US"/>
          </a:p>
          <a:p>
            <a:pPr marL="0" lvl="0" indent="0" algn="l" rtl="0">
              <a:spcBef>
                <a:spcPts val="0"/>
              </a:spcBef>
              <a:spcAft>
                <a:spcPts val="0"/>
              </a:spcAft>
              <a:buSzPts val="2800"/>
              <a:buNone/>
            </a:pPr>
            <a:endParaRPr/>
          </a:p>
        </p:txBody>
      </p:sp>
    </p:spTree>
    <p:extLst>
      <p:ext uri="{BB962C8B-B14F-4D97-AF65-F5344CB8AC3E}">
        <p14:creationId xmlns:p14="http://schemas.microsoft.com/office/powerpoint/2010/main" val="2507733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2.6. </a:t>
            </a:r>
            <a:r>
              <a:rPr lang="en-US" sz="2400" dirty="0" err="1"/>
              <a:t>TỔNG</a:t>
            </a:r>
            <a:r>
              <a:rPr lang="en-US" sz="2400" dirty="0"/>
              <a:t> </a:t>
            </a:r>
            <a:r>
              <a:rPr lang="en-US" sz="2400" dirty="0" err="1"/>
              <a:t>QUAN</a:t>
            </a:r>
            <a:r>
              <a:rPr lang="en-US" sz="2400" dirty="0"/>
              <a:t> </a:t>
            </a:r>
            <a:r>
              <a:rPr lang="en-US" sz="2400" dirty="0" err="1"/>
              <a:t>VỀ</a:t>
            </a:r>
            <a:r>
              <a:rPr lang="en-US" sz="2400" dirty="0"/>
              <a:t> </a:t>
            </a:r>
            <a:r>
              <a:rPr lang="en-US" sz="2400" dirty="0" err="1"/>
              <a:t>BẢO</a:t>
            </a:r>
            <a:r>
              <a:rPr lang="en-US" sz="2400" dirty="0"/>
              <a:t> </a:t>
            </a:r>
            <a:r>
              <a:rPr lang="en-US" sz="2400" dirty="0" err="1"/>
              <a:t>MẬT</a:t>
            </a:r>
            <a:r>
              <a:rPr lang="en-US" sz="2400" dirty="0"/>
              <a:t> </a:t>
            </a: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a:t>
            </a:r>
            <a:endParaRPr sz="2400"/>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lvl="0" indent="-457200" algn="l" rtl="0">
              <a:spcBef>
                <a:spcPts val="0"/>
              </a:spcBef>
              <a:spcAft>
                <a:spcPts val="0"/>
              </a:spcAft>
              <a:buSzPts val="2800"/>
              <a:buFontTx/>
              <a:buChar char="-"/>
            </a:pPr>
            <a:r>
              <a:rPr lang="en-US"/>
              <a:t>Lưu trữ trên điện toán đám mây.</a:t>
            </a:r>
          </a:p>
          <a:p>
            <a:pPr lvl="0" indent="-457200" algn="l" rtl="0">
              <a:spcBef>
                <a:spcPts val="0"/>
              </a:spcBef>
              <a:spcAft>
                <a:spcPts val="0"/>
              </a:spcAft>
              <a:buSzPts val="2800"/>
              <a:buFontTx/>
              <a:buChar char="-"/>
            </a:pPr>
            <a:endParaRPr/>
          </a:p>
        </p:txBody>
      </p:sp>
      <p:pic>
        <p:nvPicPr>
          <p:cNvPr id="4" name="Picture 3" descr="luu-tru-tren-dien-toan-dam-may">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3672064" y="2023535"/>
            <a:ext cx="5167136" cy="4453467"/>
          </a:xfrm>
          <a:prstGeom prst="rect">
            <a:avLst/>
          </a:prstGeom>
          <a:noFill/>
          <a:ln>
            <a:noFill/>
          </a:ln>
        </p:spPr>
      </p:pic>
    </p:spTree>
    <p:extLst>
      <p:ext uri="{BB962C8B-B14F-4D97-AF65-F5344CB8AC3E}">
        <p14:creationId xmlns:p14="http://schemas.microsoft.com/office/powerpoint/2010/main" val="1948769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2.6. </a:t>
            </a:r>
            <a:r>
              <a:rPr lang="en-US" sz="2400" dirty="0" err="1"/>
              <a:t>TỔNG</a:t>
            </a:r>
            <a:r>
              <a:rPr lang="en-US" sz="2400" dirty="0"/>
              <a:t> </a:t>
            </a:r>
            <a:r>
              <a:rPr lang="en-US" sz="2400" dirty="0" err="1"/>
              <a:t>QUAN</a:t>
            </a:r>
            <a:r>
              <a:rPr lang="en-US" sz="2400" dirty="0"/>
              <a:t> </a:t>
            </a:r>
            <a:r>
              <a:rPr lang="en-US" sz="2400" dirty="0" err="1"/>
              <a:t>VỀ</a:t>
            </a:r>
            <a:r>
              <a:rPr lang="en-US" sz="2400" dirty="0"/>
              <a:t> </a:t>
            </a:r>
            <a:r>
              <a:rPr lang="en-US" sz="2400" dirty="0" err="1"/>
              <a:t>BẢO</a:t>
            </a:r>
            <a:r>
              <a:rPr lang="en-US" sz="2400" dirty="0"/>
              <a:t> </a:t>
            </a:r>
            <a:r>
              <a:rPr lang="en-US" sz="2400" dirty="0" err="1"/>
              <a:t>MẬT</a:t>
            </a:r>
            <a:r>
              <a:rPr lang="en-US" sz="2400" dirty="0"/>
              <a:t> </a:t>
            </a: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a:t>
            </a:r>
            <a:endParaRPr sz="2400"/>
          </a:p>
        </p:txBody>
      </p:sp>
      <p:sp>
        <p:nvSpPr>
          <p:cNvPr id="74" name="Google Shape;74;p8"/>
          <p:cNvSpPr txBox="1">
            <a:spLocks noGrp="1"/>
          </p:cNvSpPr>
          <p:nvPr>
            <p:ph type="body" idx="1"/>
          </p:nvPr>
        </p:nvSpPr>
        <p:spPr>
          <a:xfrm>
            <a:off x="338667" y="1228727"/>
            <a:ext cx="8805333" cy="5248275"/>
          </a:xfrm>
          <a:prstGeom prst="rect">
            <a:avLst/>
          </a:prstGeom>
          <a:noFill/>
          <a:ln>
            <a:noFill/>
          </a:ln>
        </p:spPr>
        <p:txBody>
          <a:bodyPr spcFirstLastPara="1" wrap="square" lIns="91425" tIns="45700" rIns="91425" bIns="45700" anchor="t" anchorCtr="0">
            <a:noAutofit/>
          </a:bodyPr>
          <a:lstStyle/>
          <a:p>
            <a:pPr fontAlgn="base"/>
            <a:r>
              <a:rPr lang="vi-VN" b="1" i="1" dirty="0"/>
              <a:t>Cloud Computing</a:t>
            </a:r>
            <a:r>
              <a:rPr lang="vi-VN" dirty="0"/>
              <a:t> ra đời để giải quyết các vấn đề sau:</a:t>
            </a:r>
            <a:endParaRPr lang="en-US" dirty="0"/>
          </a:p>
          <a:p>
            <a:pPr fontAlgn="base"/>
            <a:r>
              <a:rPr lang="vi-VN" b="1" dirty="0"/>
              <a:t>Vấn đề về lưu trữ dữ liệu:</a:t>
            </a:r>
            <a:endParaRPr lang="en-US" dirty="0"/>
          </a:p>
          <a:p>
            <a:pPr lvl="1" fontAlgn="base"/>
            <a:r>
              <a:rPr lang="vi-VN" dirty="0"/>
              <a:t>Dữ  liệu  được  lưu  trữ  tập  trung  ở  các  kho  dữ  liệu  </a:t>
            </a:r>
            <a:endParaRPr lang="en-US" dirty="0"/>
          </a:p>
          <a:p>
            <a:pPr lvl="1" fontAlgn="base">
              <a:buNone/>
            </a:pPr>
            <a:r>
              <a:rPr lang="en-US" dirty="0"/>
              <a:t>	</a:t>
            </a:r>
            <a:r>
              <a:rPr lang="vi-VN" dirty="0"/>
              <a:t>kh</a:t>
            </a:r>
            <a:r>
              <a:rPr lang="en-US" dirty="0"/>
              <a:t>ổ</a:t>
            </a:r>
            <a:r>
              <a:rPr lang="vi-VN" dirty="0"/>
              <a:t>ng  lồ.  Các  công  ty  lớn  như Microsoft, Google có hàng chục kho dữ  liệu  trung  tâm nằm rải  rác khắp nơi  trên  thế giới. Các công ty lớn này sẽ cung cấp các dịch vụ cho phép doanh nghiệp có thể lưu trữ và quản lý dữ liệu của họ trên các kho lưu trữ trung tâm.</a:t>
            </a:r>
            <a:endParaRPr lang="en-US" dirty="0"/>
          </a:p>
          <a:p>
            <a:pPr fontAlgn="base"/>
            <a:r>
              <a:rPr lang="vi-VN" b="1" dirty="0"/>
              <a:t>Vấn đề về sức mạnh tính toán:</a:t>
            </a:r>
            <a:r>
              <a:rPr lang="en-US" dirty="0"/>
              <a:t> </a:t>
            </a:r>
            <a:r>
              <a:rPr lang="vi-VN" dirty="0"/>
              <a:t>Có 2 giải pháp chính:</a:t>
            </a:r>
            <a:endParaRPr lang="en-US" dirty="0"/>
          </a:p>
          <a:p>
            <a:pPr lvl="1" fontAlgn="base"/>
            <a:r>
              <a:rPr lang="vi-VN" dirty="0"/>
              <a:t>Sử dụng các siêu máy tính (super-computer) để xử lý tính toán.</a:t>
            </a:r>
            <a:endParaRPr lang="en-US" dirty="0"/>
          </a:p>
          <a:p>
            <a:pPr lvl="1" fontAlgn="base"/>
            <a:r>
              <a:rPr lang="vi-VN" dirty="0"/>
              <a:t>Sử dụng các hệ thống tính toán song song, phân tán, tính toán lưới (grid computing).</a:t>
            </a:r>
            <a:endParaRPr lang="en-US" dirty="0"/>
          </a:p>
          <a:p>
            <a:pPr marL="0" lvl="0" indent="0" algn="l" rtl="0">
              <a:spcBef>
                <a:spcPts val="0"/>
              </a:spcBef>
              <a:spcAft>
                <a:spcPts val="0"/>
              </a:spcAft>
              <a:buSzPts val="2800"/>
              <a:buNone/>
            </a:pPr>
            <a:endParaRPr/>
          </a:p>
        </p:txBody>
      </p:sp>
    </p:spTree>
    <p:extLst>
      <p:ext uri="{BB962C8B-B14F-4D97-AF65-F5344CB8AC3E}">
        <p14:creationId xmlns:p14="http://schemas.microsoft.com/office/powerpoint/2010/main" val="40002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lvl="0"/>
            <a:r>
              <a:rPr lang="en-US" sz="2400" dirty="0"/>
              <a:t>2.6. </a:t>
            </a:r>
            <a:r>
              <a:rPr lang="en-US" sz="2400" dirty="0" err="1"/>
              <a:t>TỔNG</a:t>
            </a:r>
            <a:r>
              <a:rPr lang="en-US" sz="2400" dirty="0"/>
              <a:t> </a:t>
            </a:r>
            <a:r>
              <a:rPr lang="en-US" sz="2400" dirty="0" err="1"/>
              <a:t>QUAN</a:t>
            </a:r>
            <a:r>
              <a:rPr lang="en-US" sz="2400" dirty="0"/>
              <a:t> </a:t>
            </a:r>
            <a:r>
              <a:rPr lang="en-US" sz="2400" dirty="0" err="1"/>
              <a:t>VỀ</a:t>
            </a:r>
            <a:r>
              <a:rPr lang="en-US" sz="2400" dirty="0"/>
              <a:t> </a:t>
            </a:r>
            <a:r>
              <a:rPr lang="en-US" sz="2400" dirty="0" err="1"/>
              <a:t>BẢO</a:t>
            </a:r>
            <a:r>
              <a:rPr lang="en-US" sz="2400" dirty="0"/>
              <a:t> </a:t>
            </a:r>
            <a:r>
              <a:rPr lang="en-US" sz="2400" dirty="0" err="1"/>
              <a:t>MẬT</a:t>
            </a:r>
            <a:r>
              <a:rPr lang="en-US" sz="2400" dirty="0"/>
              <a:t> </a:t>
            </a: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a:t>
            </a:r>
            <a:endParaRPr sz="2400"/>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a:t>Các khó khăn và thách thức.</a:t>
            </a:r>
          </a:p>
          <a:p>
            <a:pPr lvl="0" fontAlgn="base"/>
            <a:r>
              <a:rPr lang="vi-VN"/>
              <a:t>Tính sẵn sàng của dịch vụ, dữ liệu.</a:t>
            </a:r>
            <a:endParaRPr lang="en-US"/>
          </a:p>
          <a:p>
            <a:pPr lvl="0" fontAlgn="base"/>
            <a:r>
              <a:rPr lang="vi-VN"/>
              <a:t>Bảo mật như vấn đề về sở hữu trí tuệ (Intellectual property), về tính riêng tư (Privacy) hay về độ tin cậy (Trust).</a:t>
            </a:r>
            <a:endParaRPr lang="en-US"/>
          </a:p>
          <a:p>
            <a:pPr lvl="0" fontAlgn="base"/>
            <a:r>
              <a:rPr lang="vi-VN"/>
              <a:t>Khả năng không </a:t>
            </a:r>
            <a:endParaRPr lang="en-US"/>
          </a:p>
          <a:p>
            <a:pPr marL="114300" lvl="0" indent="0" fontAlgn="base">
              <a:buNone/>
            </a:pPr>
            <a:r>
              <a:rPr lang="en-US"/>
              <a:t>     </a:t>
            </a:r>
            <a:r>
              <a:rPr lang="vi-VN"/>
              <a:t>kiểm soát dữ liệu.</a:t>
            </a:r>
            <a:endParaRPr lang="en-US"/>
          </a:p>
          <a:p>
            <a:pPr lvl="0" fontAlgn="base"/>
            <a:r>
              <a:rPr lang="vi-VN"/>
              <a:t>Các dịch vụ kèm theo.</a:t>
            </a:r>
            <a:endParaRPr lang="en-US"/>
          </a:p>
          <a:p>
            <a:pPr lvl="0" fontAlgn="base"/>
            <a:r>
              <a:rPr lang="vi-VN"/>
              <a:t>Các quy định pháp luậ</a:t>
            </a:r>
            <a:r>
              <a:rPr lang="en-US"/>
              <a:t>t</a:t>
            </a:r>
          </a:p>
          <a:p>
            <a:pPr marL="114300" lvl="0" indent="0" fontAlgn="base">
              <a:buNone/>
            </a:pPr>
            <a:r>
              <a:rPr lang="en-US"/>
              <a:t>     </a:t>
            </a:r>
            <a:r>
              <a:rPr lang="vi-VN"/>
              <a:t>cho các dịch vụ, </a:t>
            </a:r>
            <a:endParaRPr lang="en-US"/>
          </a:p>
          <a:p>
            <a:pPr marL="114300" lvl="0" indent="0" fontAlgn="base">
              <a:buNone/>
            </a:pPr>
            <a:r>
              <a:rPr lang="en-US"/>
              <a:t>     </a:t>
            </a:r>
            <a:r>
              <a:rPr lang="vi-VN"/>
              <a:t>giữa khách hàng </a:t>
            </a:r>
            <a:endParaRPr lang="en-US"/>
          </a:p>
          <a:p>
            <a:pPr marL="114300" lvl="0" indent="0" fontAlgn="base">
              <a:buNone/>
            </a:pPr>
            <a:r>
              <a:rPr lang="en-US"/>
              <a:t>     </a:t>
            </a:r>
            <a:r>
              <a:rPr lang="vi-VN"/>
              <a:t>và nhà cung cấp.</a:t>
            </a:r>
            <a:endParaRPr lang="en-US"/>
          </a:p>
          <a:p>
            <a:pPr marL="0" lvl="0" indent="0" algn="l" rtl="0">
              <a:spcBef>
                <a:spcPts val="0"/>
              </a:spcBef>
              <a:spcAft>
                <a:spcPts val="0"/>
              </a:spcAft>
              <a:buSzPts val="2800"/>
              <a:buNone/>
            </a:pPr>
            <a:endParaRPr lang="en-US"/>
          </a:p>
          <a:p>
            <a:pPr marL="0" lvl="0" indent="0" algn="l" rtl="0">
              <a:spcBef>
                <a:spcPts val="0"/>
              </a:spcBef>
              <a:spcAft>
                <a:spcPts val="0"/>
              </a:spcAft>
              <a:buSzPts val="2800"/>
              <a:buNone/>
            </a:pPr>
            <a:r>
              <a:rPr lang="en-US"/>
              <a:t> </a:t>
            </a:r>
            <a:endParaRPr/>
          </a:p>
        </p:txBody>
      </p:sp>
      <p:pic>
        <p:nvPicPr>
          <p:cNvPr id="4" name="Picture 3" descr="bao-mat-dien-toan-dam-may-3">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606976" y="3395132"/>
            <a:ext cx="4357511" cy="3352071"/>
          </a:xfrm>
          <a:prstGeom prst="rect">
            <a:avLst/>
          </a:prstGeom>
          <a:noFill/>
          <a:ln>
            <a:noFill/>
          </a:ln>
        </p:spPr>
      </p:pic>
    </p:spTree>
    <p:extLst>
      <p:ext uri="{BB962C8B-B14F-4D97-AF65-F5344CB8AC3E}">
        <p14:creationId xmlns:p14="http://schemas.microsoft.com/office/powerpoint/2010/main" val="3319724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2.6. </a:t>
            </a:r>
            <a:r>
              <a:rPr lang="en-US" sz="2400" dirty="0" err="1"/>
              <a:t>TỔNG</a:t>
            </a:r>
            <a:r>
              <a:rPr lang="en-US" sz="2400" dirty="0"/>
              <a:t> </a:t>
            </a:r>
            <a:r>
              <a:rPr lang="en-US" sz="2400" dirty="0" err="1"/>
              <a:t>QUAN</a:t>
            </a:r>
            <a:r>
              <a:rPr lang="en-US" sz="2400" dirty="0"/>
              <a:t> </a:t>
            </a:r>
            <a:r>
              <a:rPr lang="en-US" sz="2400" dirty="0" err="1"/>
              <a:t>VỀ</a:t>
            </a:r>
            <a:r>
              <a:rPr lang="en-US" sz="2400" dirty="0"/>
              <a:t> </a:t>
            </a:r>
            <a:r>
              <a:rPr lang="en-US" sz="2400" dirty="0" err="1"/>
              <a:t>BẢO</a:t>
            </a:r>
            <a:r>
              <a:rPr lang="en-US" sz="2400" dirty="0"/>
              <a:t> </a:t>
            </a:r>
            <a:r>
              <a:rPr lang="en-US" sz="2400" dirty="0" err="1"/>
              <a:t>MẬT</a:t>
            </a:r>
            <a:r>
              <a:rPr lang="en-US" sz="2400" dirty="0"/>
              <a:t> </a:t>
            </a: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a:t>
            </a:r>
            <a:endParaRPr sz="2400"/>
          </a:p>
        </p:txBody>
      </p:sp>
      <p:sp>
        <p:nvSpPr>
          <p:cNvPr id="74" name="Google Shape;74;p8"/>
          <p:cNvSpPr txBox="1">
            <a:spLocks noGrp="1"/>
          </p:cNvSpPr>
          <p:nvPr>
            <p:ph type="body" idx="1"/>
          </p:nvPr>
        </p:nvSpPr>
        <p:spPr>
          <a:xfrm>
            <a:off x="445911" y="1194860"/>
            <a:ext cx="8229600" cy="5248275"/>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vi-VN" b="1"/>
              <a:t>Bảo mật cho điện toán đám mây</a:t>
            </a:r>
            <a:endParaRPr lang="en-US"/>
          </a:p>
          <a:p>
            <a:pPr indent="-457200">
              <a:spcBef>
                <a:spcPts val="0"/>
              </a:spcBef>
              <a:buSzPts val="2800"/>
              <a:buFontTx/>
              <a:buChar char="-"/>
            </a:pPr>
            <a:r>
              <a:rPr lang="vi-VN"/>
              <a:t>Bảo mật điện toán đám mây (cloud computing security hay viết tắt cloud security) là một lĩnh vực nghiên cứu bao gồm các vấn đề chính sách, công nghệ, và điều khiển để bảo vệ dữ liệu và kiến trúc của điện toán đám mây.</a:t>
            </a:r>
            <a:endParaRPr lang="en-US"/>
          </a:p>
          <a:p>
            <a:pPr indent="-457200">
              <a:spcBef>
                <a:spcPts val="0"/>
              </a:spcBef>
              <a:buSzPts val="2800"/>
              <a:buFontTx/>
              <a:buChar char="-"/>
            </a:pPr>
            <a:r>
              <a:rPr lang="vi-VN"/>
              <a:t>Bảo mật điện toán đám mây bao gồm 2 mảng: các vấn đề bảo mật của nhà cung cấp điện toán đám mây (các tổ chức cung cấp phần mềm, platform hay cơ sở hạ tầng) gặp phải và các vấn đề bảo mật của khách hàng gặp phải. </a:t>
            </a:r>
            <a:endParaRPr/>
          </a:p>
        </p:txBody>
      </p:sp>
    </p:spTree>
    <p:extLst>
      <p:ext uri="{BB962C8B-B14F-4D97-AF65-F5344CB8AC3E}">
        <p14:creationId xmlns:p14="http://schemas.microsoft.com/office/powerpoint/2010/main" val="1091006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lvl="0"/>
            <a:r>
              <a:rPr lang="en-US" sz="2400" dirty="0"/>
              <a:t>2.6. </a:t>
            </a:r>
            <a:r>
              <a:rPr lang="en-US" sz="2400" dirty="0" err="1"/>
              <a:t>TỔNG</a:t>
            </a:r>
            <a:r>
              <a:rPr lang="en-US" sz="2400" dirty="0"/>
              <a:t> </a:t>
            </a:r>
            <a:r>
              <a:rPr lang="en-US" sz="2400" dirty="0" err="1"/>
              <a:t>QUAN</a:t>
            </a:r>
            <a:r>
              <a:rPr lang="en-US" sz="2400" dirty="0"/>
              <a:t> </a:t>
            </a:r>
            <a:r>
              <a:rPr lang="en-US" sz="2400" dirty="0" err="1"/>
              <a:t>VỀ</a:t>
            </a:r>
            <a:r>
              <a:rPr lang="en-US" sz="2400" dirty="0"/>
              <a:t> </a:t>
            </a:r>
            <a:r>
              <a:rPr lang="en-US" sz="2400" dirty="0" err="1"/>
              <a:t>BẢO</a:t>
            </a:r>
            <a:r>
              <a:rPr lang="en-US" sz="2400" dirty="0"/>
              <a:t> </a:t>
            </a:r>
            <a:r>
              <a:rPr lang="en-US" sz="2400" dirty="0" err="1"/>
              <a:t>MẬT</a:t>
            </a:r>
            <a:r>
              <a:rPr lang="en-US" sz="2400" dirty="0"/>
              <a:t> </a:t>
            </a: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a:t>
            </a:r>
            <a:endParaRPr sz="2400"/>
          </a:p>
        </p:txBody>
      </p:sp>
      <p:pic>
        <p:nvPicPr>
          <p:cNvPr id="4" name="Picture 3" descr="bao-mat-dien-toan-dam-may-4">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722090" y="1983224"/>
            <a:ext cx="8034162" cy="4579057"/>
          </a:xfrm>
          <a:prstGeom prst="rect">
            <a:avLst/>
          </a:prstGeom>
          <a:noFill/>
          <a:ln>
            <a:noFill/>
          </a:ln>
        </p:spPr>
      </p:pic>
    </p:spTree>
    <p:extLst>
      <p:ext uri="{BB962C8B-B14F-4D97-AF65-F5344CB8AC3E}">
        <p14:creationId xmlns:p14="http://schemas.microsoft.com/office/powerpoint/2010/main" val="780334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2.6. </a:t>
            </a:r>
            <a:r>
              <a:rPr lang="en-US" sz="2400" dirty="0" err="1"/>
              <a:t>TỔNG</a:t>
            </a:r>
            <a:r>
              <a:rPr lang="en-US" sz="2400" dirty="0"/>
              <a:t> </a:t>
            </a:r>
            <a:r>
              <a:rPr lang="en-US" sz="2400" dirty="0" err="1"/>
              <a:t>QUAN</a:t>
            </a:r>
            <a:r>
              <a:rPr lang="en-US" sz="2400" dirty="0"/>
              <a:t> </a:t>
            </a:r>
            <a:r>
              <a:rPr lang="en-US" sz="2400" dirty="0" err="1"/>
              <a:t>VỀ</a:t>
            </a:r>
            <a:r>
              <a:rPr lang="en-US" sz="2400" dirty="0"/>
              <a:t> </a:t>
            </a:r>
            <a:r>
              <a:rPr lang="en-US" sz="2400" dirty="0" err="1"/>
              <a:t>BẢO</a:t>
            </a:r>
            <a:r>
              <a:rPr lang="en-US" sz="2400" dirty="0"/>
              <a:t> </a:t>
            </a:r>
            <a:r>
              <a:rPr lang="en-US" sz="2400" dirty="0" err="1"/>
              <a:t>MẬT</a:t>
            </a:r>
            <a:r>
              <a:rPr lang="en-US" sz="2400" dirty="0"/>
              <a:t> </a:t>
            </a: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a:t>
            </a:r>
          </a:p>
        </p:txBody>
      </p:sp>
      <p:pic>
        <p:nvPicPr>
          <p:cNvPr id="4" name="Picture 3"/>
          <p:cNvPicPr>
            <a:picLocks noChangeAspect="1"/>
          </p:cNvPicPr>
          <p:nvPr/>
        </p:nvPicPr>
        <p:blipFill>
          <a:blip r:embed="rId2"/>
          <a:stretch>
            <a:fillRect/>
          </a:stretch>
        </p:blipFill>
        <p:spPr>
          <a:xfrm>
            <a:off x="3509022" y="1681899"/>
            <a:ext cx="5455465" cy="5068857"/>
          </a:xfrm>
          <a:prstGeom prst="rect">
            <a:avLst/>
          </a:prstGeom>
        </p:spPr>
      </p:pic>
    </p:spTree>
    <p:extLst>
      <p:ext uri="{BB962C8B-B14F-4D97-AF65-F5344CB8AC3E}">
        <p14:creationId xmlns:p14="http://schemas.microsoft.com/office/powerpoint/2010/main" val="1782963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2.6. </a:t>
            </a:r>
            <a:r>
              <a:rPr lang="en-US" sz="2400" dirty="0" err="1"/>
              <a:t>TỔNG</a:t>
            </a:r>
            <a:r>
              <a:rPr lang="en-US" sz="2400" dirty="0"/>
              <a:t> </a:t>
            </a:r>
            <a:r>
              <a:rPr lang="en-US" sz="2400" dirty="0" err="1"/>
              <a:t>QUAN</a:t>
            </a:r>
            <a:r>
              <a:rPr lang="en-US" sz="2400" dirty="0"/>
              <a:t> </a:t>
            </a:r>
            <a:r>
              <a:rPr lang="en-US" sz="2400" dirty="0" err="1"/>
              <a:t>VỀ</a:t>
            </a:r>
            <a:r>
              <a:rPr lang="en-US" sz="2400" dirty="0"/>
              <a:t> </a:t>
            </a:r>
            <a:r>
              <a:rPr lang="en-US" sz="2400" dirty="0" err="1"/>
              <a:t>BẢO</a:t>
            </a:r>
            <a:r>
              <a:rPr lang="en-US" sz="2400" dirty="0"/>
              <a:t> </a:t>
            </a:r>
            <a:r>
              <a:rPr lang="en-US" sz="2400" dirty="0" err="1"/>
              <a:t>MẬT</a:t>
            </a:r>
            <a:r>
              <a:rPr lang="en-US" sz="2400" dirty="0"/>
              <a:t> </a:t>
            </a: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a:t>
            </a:r>
          </a:p>
        </p:txBody>
      </p:sp>
      <p:sp>
        <p:nvSpPr>
          <p:cNvPr id="3" name="Text Placeholder 2"/>
          <p:cNvSpPr>
            <a:spLocks noGrp="1"/>
          </p:cNvSpPr>
          <p:nvPr>
            <p:ph type="body" idx="1"/>
          </p:nvPr>
        </p:nvSpPr>
        <p:spPr/>
        <p:txBody>
          <a:bodyPr/>
          <a:lstStyle/>
          <a:p>
            <a:r>
              <a:rPr lang="vi-VN" dirty="0"/>
              <a:t>Công cụ này sẽ tạo ra trong hệ thống một đĩa mật mã ảo (virtual encrypted disk). Các tập tin trong đĩa ảo này được mã hóa theo chuẩn AES- 256. Không giống như các công cụ mã hóa dữ liệu lưu trữ trên điện toán đám mây khác, </a:t>
            </a:r>
            <a:endParaRPr lang="en-US" dirty="0"/>
          </a:p>
          <a:p>
            <a:r>
              <a:rPr lang="vi-VN" dirty="0"/>
              <a:t>BoxCryptor mã hóa từng file riêng, không phải toàn bộ kho lưu trữ. </a:t>
            </a:r>
            <a:endParaRPr lang="en-US" dirty="0"/>
          </a:p>
          <a:p>
            <a:r>
              <a:rPr lang="vi-VN" dirty="0"/>
              <a:t>Do đó, các file BoxCryptor </a:t>
            </a:r>
            <a:r>
              <a:rPr lang="en-US" dirty="0"/>
              <a:t> </a:t>
            </a:r>
          </a:p>
          <a:p>
            <a:pPr marL="114300" indent="0">
              <a:buNone/>
            </a:pPr>
            <a:r>
              <a:rPr lang="en-US" dirty="0"/>
              <a:t>    </a:t>
            </a:r>
            <a:r>
              <a:rPr lang="vi-VN" dirty="0"/>
              <a:t>mã hóa sẽ được đồng bộ </a:t>
            </a:r>
            <a:endParaRPr lang="en-US" dirty="0"/>
          </a:p>
          <a:p>
            <a:pPr marL="114300" indent="0">
              <a:buNone/>
            </a:pPr>
            <a:r>
              <a:rPr lang="en-US" dirty="0"/>
              <a:t>    </a:t>
            </a:r>
            <a:r>
              <a:rPr lang="vi-VN" dirty="0"/>
              <a:t>hóa với dịch vụ lưu trữ </a:t>
            </a:r>
            <a:endParaRPr lang="en-US" dirty="0"/>
          </a:p>
          <a:p>
            <a:pPr marL="114300" indent="0">
              <a:buNone/>
            </a:pPr>
            <a:r>
              <a:rPr lang="en-US" dirty="0"/>
              <a:t>    </a:t>
            </a:r>
            <a:r>
              <a:rPr lang="vi-VN" dirty="0"/>
              <a:t>đám mây của người dùng </a:t>
            </a:r>
            <a:endParaRPr lang="en-US" dirty="0"/>
          </a:p>
          <a:p>
            <a:pPr marL="114300" indent="0">
              <a:buNone/>
            </a:pPr>
            <a:r>
              <a:rPr lang="en-US" dirty="0"/>
              <a:t>   </a:t>
            </a:r>
            <a:r>
              <a:rPr lang="vi-VN" dirty="0"/>
              <a:t>ngay lập tức sau khi lưu chúng.</a:t>
            </a:r>
            <a:endParaRPr lang="en-US" dirty="0"/>
          </a:p>
          <a:p>
            <a:endParaRPr lang="en-US" dirty="0"/>
          </a:p>
        </p:txBody>
      </p:sp>
      <p:pic>
        <p:nvPicPr>
          <p:cNvPr id="4" name="Picture 3"/>
          <p:cNvPicPr>
            <a:picLocks noChangeAspect="1"/>
          </p:cNvPicPr>
          <p:nvPr/>
        </p:nvPicPr>
        <p:blipFill>
          <a:blip r:embed="rId2"/>
          <a:stretch>
            <a:fillRect/>
          </a:stretch>
        </p:blipFill>
        <p:spPr>
          <a:xfrm>
            <a:off x="5524523" y="4016383"/>
            <a:ext cx="3439964" cy="2350552"/>
          </a:xfrm>
          <a:prstGeom prst="rect">
            <a:avLst/>
          </a:prstGeom>
        </p:spPr>
      </p:pic>
    </p:spTree>
    <p:extLst>
      <p:ext uri="{BB962C8B-B14F-4D97-AF65-F5344CB8AC3E}">
        <p14:creationId xmlns:p14="http://schemas.microsoft.com/office/powerpoint/2010/main" val="170730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BÀI TẬP và THẢO LUẬN NHÓM </a:t>
            </a:r>
          </a:p>
        </p:txBody>
      </p:sp>
      <p:sp>
        <p:nvSpPr>
          <p:cNvPr id="3" name="Text Placeholder 2"/>
          <p:cNvSpPr>
            <a:spLocks noGrp="1"/>
          </p:cNvSpPr>
          <p:nvPr>
            <p:ph type="body" idx="1"/>
          </p:nvPr>
        </p:nvSpPr>
        <p:spPr/>
        <p:txBody>
          <a:bodyPr/>
          <a:lstStyle/>
          <a:p>
            <a:r>
              <a:rPr lang="en-US" altLang="en-US" dirty="0"/>
              <a:t>1. </a:t>
            </a:r>
            <a:r>
              <a:rPr lang="en-US" altLang="en-US" dirty="0" err="1"/>
              <a:t>Tìm</a:t>
            </a:r>
            <a:r>
              <a:rPr lang="en-US" altLang="en-US" dirty="0"/>
              <a:t> </a:t>
            </a:r>
            <a:r>
              <a:rPr lang="en-US" altLang="en-US" dirty="0" err="1"/>
              <a:t>hiểu</a:t>
            </a:r>
            <a:r>
              <a:rPr lang="en-US" altLang="en-US" dirty="0"/>
              <a:t> </a:t>
            </a:r>
            <a:r>
              <a:rPr lang="en-US" altLang="en-US" dirty="0" err="1"/>
              <a:t>và</a:t>
            </a:r>
            <a:r>
              <a:rPr lang="en-US" altLang="en-US" dirty="0"/>
              <a:t> </a:t>
            </a:r>
            <a:r>
              <a:rPr lang="en-US" altLang="en-US" dirty="0" err="1"/>
              <a:t>mô</a:t>
            </a:r>
            <a:r>
              <a:rPr lang="en-US" altLang="en-US" dirty="0"/>
              <a:t> </a:t>
            </a:r>
            <a:r>
              <a:rPr lang="en-US" altLang="en-US" dirty="0" err="1"/>
              <a:t>tả</a:t>
            </a:r>
            <a:r>
              <a:rPr lang="en-US" altLang="en-US" dirty="0"/>
              <a:t> </a:t>
            </a:r>
            <a:r>
              <a:rPr lang="en-US" altLang="en-US" dirty="0" err="1"/>
              <a:t>bằng</a:t>
            </a:r>
            <a:r>
              <a:rPr lang="en-US" altLang="en-US" dirty="0"/>
              <a:t> </a:t>
            </a:r>
            <a:r>
              <a:rPr lang="en-US" altLang="en-US" dirty="0" err="1"/>
              <a:t>tài</a:t>
            </a:r>
            <a:r>
              <a:rPr lang="en-US" altLang="en-US" dirty="0"/>
              <a:t> </a:t>
            </a:r>
            <a:r>
              <a:rPr lang="en-US" altLang="en-US" dirty="0" err="1"/>
              <a:t>liệu</a:t>
            </a:r>
            <a:r>
              <a:rPr lang="en-US" altLang="en-US" dirty="0"/>
              <a:t> </a:t>
            </a:r>
            <a:r>
              <a:rPr lang="en-US" altLang="en-US" dirty="0" err="1"/>
              <a:t>về</a:t>
            </a:r>
            <a:r>
              <a:rPr lang="en-US" altLang="en-US" dirty="0"/>
              <a:t> </a:t>
            </a:r>
            <a:r>
              <a:rPr lang="en-US" altLang="en-US" dirty="0" err="1"/>
              <a:t>dịch</a:t>
            </a:r>
            <a:r>
              <a:rPr lang="en-US" altLang="en-US" dirty="0"/>
              <a:t> </a:t>
            </a:r>
            <a:r>
              <a:rPr lang="en-US" altLang="en-US" dirty="0" err="1"/>
              <a:t>vụ</a:t>
            </a:r>
            <a:r>
              <a:rPr lang="en-US" altLang="en-US" dirty="0"/>
              <a:t> Dropbox</a:t>
            </a:r>
          </a:p>
          <a:p>
            <a:r>
              <a:rPr lang="en-US" altLang="en-US" dirty="0"/>
              <a:t>2. </a:t>
            </a:r>
            <a:r>
              <a:rPr lang="en-US" altLang="en-US" dirty="0" err="1"/>
              <a:t>Tìm</a:t>
            </a:r>
            <a:r>
              <a:rPr lang="en-US" altLang="en-US" dirty="0"/>
              <a:t> </a:t>
            </a:r>
            <a:r>
              <a:rPr lang="en-US" altLang="en-US" dirty="0" err="1"/>
              <a:t>hiêu</a:t>
            </a:r>
            <a:r>
              <a:rPr lang="en-US" altLang="en-US" dirty="0"/>
              <a:t> </a:t>
            </a:r>
            <a:r>
              <a:rPr lang="en-US" altLang="en-US" dirty="0" err="1"/>
              <a:t>về</a:t>
            </a:r>
            <a:r>
              <a:rPr lang="en-US" altLang="en-US" dirty="0"/>
              <a:t> </a:t>
            </a:r>
            <a:r>
              <a:rPr lang="en-US" altLang="en-US" dirty="0" err="1"/>
              <a:t>dịch</a:t>
            </a:r>
            <a:r>
              <a:rPr lang="en-US" altLang="en-US" dirty="0"/>
              <a:t> </a:t>
            </a:r>
            <a:r>
              <a:rPr lang="en-US" altLang="en-US" dirty="0" err="1"/>
              <a:t>vụ</a:t>
            </a:r>
            <a:r>
              <a:rPr lang="en-US" altLang="en-US" dirty="0"/>
              <a:t> </a:t>
            </a:r>
            <a:r>
              <a:rPr lang="en-US" altLang="en-US" dirty="0" err="1"/>
              <a:t>GoogleApp</a:t>
            </a:r>
            <a:r>
              <a:rPr lang="en-US" altLang="en-US" dirty="0"/>
              <a:t> </a:t>
            </a:r>
            <a:r>
              <a:rPr lang="en-US" altLang="en-US" dirty="0" err="1"/>
              <a:t>của</a:t>
            </a:r>
            <a:r>
              <a:rPr lang="en-US" altLang="en-US" dirty="0"/>
              <a:t> Google, </a:t>
            </a:r>
            <a:r>
              <a:rPr lang="en-US" altLang="en-US" dirty="0" err="1"/>
              <a:t>mô</a:t>
            </a:r>
            <a:r>
              <a:rPr lang="en-US" altLang="en-US" dirty="0"/>
              <a:t> </a:t>
            </a:r>
            <a:r>
              <a:rPr lang="en-US" altLang="en-US" dirty="0" err="1"/>
              <a:t>tả</a:t>
            </a:r>
            <a:r>
              <a:rPr lang="en-US" altLang="en-US" dirty="0"/>
              <a:t> </a:t>
            </a:r>
            <a:r>
              <a:rPr lang="en-US" altLang="en-US" dirty="0" err="1"/>
              <a:t>cài</a:t>
            </a:r>
            <a:r>
              <a:rPr lang="en-US" altLang="en-US" dirty="0"/>
              <a:t> </a:t>
            </a:r>
            <a:r>
              <a:rPr lang="en-US" altLang="en-US" dirty="0" err="1"/>
              <a:t>đặt</a:t>
            </a:r>
            <a:r>
              <a:rPr lang="en-US" altLang="en-US" dirty="0"/>
              <a:t> </a:t>
            </a:r>
            <a:r>
              <a:rPr lang="en-US" altLang="en-US" dirty="0" err="1"/>
              <a:t>và</a:t>
            </a:r>
            <a:r>
              <a:rPr lang="en-US" altLang="en-US" dirty="0"/>
              <a:t> </a:t>
            </a:r>
            <a:r>
              <a:rPr lang="en-US" altLang="en-US" dirty="0" err="1"/>
              <a:t>thực</a:t>
            </a:r>
            <a:r>
              <a:rPr lang="en-US" altLang="en-US" dirty="0"/>
              <a:t> </a:t>
            </a:r>
            <a:r>
              <a:rPr lang="en-US" altLang="en-US" dirty="0" err="1"/>
              <a:t>hành</a:t>
            </a:r>
            <a:r>
              <a:rPr lang="en-US" altLang="en-US" dirty="0"/>
              <a:t> </a:t>
            </a:r>
            <a:r>
              <a:rPr lang="en-US" altLang="en-US" dirty="0" err="1"/>
              <a:t>trên</a:t>
            </a:r>
            <a:r>
              <a:rPr lang="en-US" altLang="en-US" dirty="0"/>
              <a:t> </a:t>
            </a:r>
            <a:r>
              <a:rPr lang="en-US" altLang="en-US" dirty="0" err="1"/>
              <a:t>máy</a:t>
            </a:r>
            <a:r>
              <a:rPr lang="en-US" altLang="en-US" dirty="0"/>
              <a:t>.</a:t>
            </a:r>
          </a:p>
          <a:p>
            <a:r>
              <a:rPr lang="en-US" altLang="en-US" dirty="0"/>
              <a:t>3. Amazon EC2 </a:t>
            </a:r>
            <a:r>
              <a:rPr lang="en-US" altLang="en-US" dirty="0" err="1"/>
              <a:t>là</a:t>
            </a:r>
            <a:r>
              <a:rPr lang="en-US" altLang="en-US" dirty="0"/>
              <a:t> </a:t>
            </a:r>
            <a:r>
              <a:rPr lang="en-US" altLang="en-US" dirty="0" err="1"/>
              <a:t>gì</a:t>
            </a:r>
            <a:r>
              <a:rPr lang="en-US" altLang="en-US" dirty="0"/>
              <a:t>? </a:t>
            </a:r>
            <a:r>
              <a:rPr lang="en-US" altLang="en-US" dirty="0" err="1"/>
              <a:t>Tìm</a:t>
            </a:r>
            <a:r>
              <a:rPr lang="en-US" altLang="en-US" dirty="0"/>
              <a:t> </a:t>
            </a:r>
            <a:r>
              <a:rPr lang="en-US" altLang="en-US" dirty="0" err="1"/>
              <a:t>hiểu</a:t>
            </a:r>
            <a:r>
              <a:rPr lang="en-US" altLang="en-US" dirty="0"/>
              <a:t> </a:t>
            </a:r>
            <a:r>
              <a:rPr lang="en-US" altLang="en-US" dirty="0" err="1"/>
              <a:t>cơ</a:t>
            </a:r>
            <a:r>
              <a:rPr lang="en-US" altLang="en-US" dirty="0"/>
              <a:t> </a:t>
            </a:r>
            <a:r>
              <a:rPr lang="en-US" altLang="en-US" dirty="0" err="1"/>
              <a:t>chế</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của</a:t>
            </a:r>
            <a:r>
              <a:rPr lang="en-US" altLang="en-US" dirty="0"/>
              <a:t> </a:t>
            </a:r>
            <a:r>
              <a:rPr lang="en-US" altLang="en-US" dirty="0" err="1"/>
              <a:t>nó</a:t>
            </a:r>
            <a:r>
              <a:rPr lang="en-US" altLang="en-US" dirty="0"/>
              <a:t>?</a:t>
            </a:r>
          </a:p>
          <a:p>
            <a:pPr eaLnBrk="1" hangingPunct="1"/>
            <a:r>
              <a:rPr lang="en-US" altLang="en-US" dirty="0"/>
              <a:t>5. </a:t>
            </a:r>
            <a:r>
              <a:rPr lang="en-US" altLang="en-US" dirty="0" err="1"/>
              <a:t>Với</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một</a:t>
            </a:r>
            <a:r>
              <a:rPr lang="en-US" altLang="en-US" dirty="0"/>
              <a:t> </a:t>
            </a:r>
            <a:r>
              <a:rPr lang="en-US" altLang="en-US" dirty="0" err="1"/>
              <a:t>trường</a:t>
            </a:r>
            <a:r>
              <a:rPr lang="en-US" altLang="en-US" dirty="0"/>
              <a:t> </a:t>
            </a:r>
            <a:r>
              <a:rPr lang="en-US" altLang="en-US" dirty="0" err="1"/>
              <a:t>đại</a:t>
            </a:r>
            <a:r>
              <a:rPr lang="en-US" altLang="en-US" dirty="0"/>
              <a:t> </a:t>
            </a:r>
            <a:r>
              <a:rPr lang="en-US" altLang="en-US" dirty="0" err="1"/>
              <a:t>học</a:t>
            </a:r>
            <a:r>
              <a:rPr lang="en-US" altLang="en-US" dirty="0"/>
              <a:t> </a:t>
            </a:r>
            <a:r>
              <a:rPr lang="en-US" altLang="en-US" dirty="0" err="1"/>
              <a:t>thì</a:t>
            </a:r>
            <a:r>
              <a:rPr lang="en-US" altLang="en-US" dirty="0"/>
              <a:t> </a:t>
            </a:r>
            <a:r>
              <a:rPr lang="en-US" altLang="en-US" dirty="0" err="1"/>
              <a:t>nên</a:t>
            </a:r>
            <a:r>
              <a:rPr lang="en-US" altLang="en-US" dirty="0"/>
              <a:t> </a:t>
            </a:r>
            <a:r>
              <a:rPr lang="en-US" altLang="en-US" dirty="0" err="1"/>
              <a:t>triển</a:t>
            </a:r>
            <a:r>
              <a:rPr lang="en-US" altLang="en-US" dirty="0"/>
              <a:t> </a:t>
            </a:r>
            <a:r>
              <a:rPr lang="en-US" altLang="en-US" dirty="0" err="1"/>
              <a:t>khai</a:t>
            </a:r>
            <a:r>
              <a:rPr lang="en-US" altLang="en-US" dirty="0"/>
              <a:t> </a:t>
            </a:r>
            <a:r>
              <a:rPr lang="en-US" altLang="en-US" dirty="0" err="1"/>
              <a:t>Điện</a:t>
            </a:r>
            <a:r>
              <a:rPr lang="en-US" altLang="en-US" dirty="0"/>
              <a:t> </a:t>
            </a:r>
            <a:r>
              <a:rPr lang="en-US" altLang="en-US" dirty="0" err="1"/>
              <a:t>toán</a:t>
            </a:r>
            <a:r>
              <a:rPr lang="en-US" altLang="en-US" dirty="0"/>
              <a:t> </a:t>
            </a:r>
            <a:r>
              <a:rPr lang="en-US" altLang="en-US" dirty="0" err="1"/>
              <a:t>đám</a:t>
            </a:r>
            <a:r>
              <a:rPr lang="en-US" altLang="en-US" dirty="0"/>
              <a:t> </a:t>
            </a:r>
            <a:r>
              <a:rPr lang="en-US" altLang="en-US" dirty="0" err="1"/>
              <a:t>mây</a:t>
            </a:r>
            <a:r>
              <a:rPr lang="en-US" altLang="en-US" dirty="0"/>
              <a:t> </a:t>
            </a:r>
            <a:r>
              <a:rPr lang="en-US" altLang="en-US" dirty="0" err="1"/>
              <a:t>theo</a:t>
            </a:r>
            <a:r>
              <a:rPr lang="en-US" altLang="en-US" dirty="0"/>
              <a:t> </a:t>
            </a:r>
            <a:r>
              <a:rPr lang="en-US" altLang="en-US" dirty="0" err="1"/>
              <a:t>mô</a:t>
            </a:r>
            <a:r>
              <a:rPr lang="en-US" altLang="en-US" dirty="0"/>
              <a:t> </a:t>
            </a:r>
            <a:r>
              <a:rPr lang="en-US" altLang="en-US" dirty="0" err="1"/>
              <a:t>hình</a:t>
            </a:r>
            <a:r>
              <a:rPr lang="en-US" altLang="en-US" dirty="0"/>
              <a:t> </a:t>
            </a:r>
            <a:r>
              <a:rPr lang="en-US" altLang="en-US" dirty="0" err="1"/>
              <a:t>nào</a:t>
            </a:r>
            <a:r>
              <a:rPr lang="en-US" altLang="en-US" dirty="0"/>
              <a:t>? </a:t>
            </a:r>
            <a:r>
              <a:rPr lang="en-US" altLang="en-US" dirty="0" err="1"/>
              <a:t>Tại</a:t>
            </a:r>
            <a:r>
              <a:rPr lang="en-US" altLang="en-US" dirty="0"/>
              <a:t> </a:t>
            </a:r>
            <a:r>
              <a:rPr lang="en-US" altLang="en-US" dirty="0" err="1"/>
              <a:t>sao</a:t>
            </a:r>
            <a:r>
              <a:rPr lang="en-US" altLang="en-US" dirty="0"/>
              <a:t>?</a:t>
            </a:r>
          </a:p>
          <a:p>
            <a:endParaRPr lang="en-US" dirty="0"/>
          </a:p>
        </p:txBody>
      </p:sp>
    </p:spTree>
    <p:extLst>
      <p:ext uri="{BB962C8B-B14F-4D97-AF65-F5344CB8AC3E}">
        <p14:creationId xmlns:p14="http://schemas.microsoft.com/office/powerpoint/2010/main" val="3160683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297" y="203201"/>
            <a:ext cx="7642103" cy="777460"/>
          </a:xfrm>
        </p:spPr>
        <p:txBody>
          <a:bodyPr/>
          <a:lstStyle/>
          <a:p>
            <a:r>
              <a:rPr lang="en-US" sz="6000" dirty="0"/>
              <a:t>        </a:t>
            </a:r>
            <a:r>
              <a:rPr lang="en-US" sz="4400" dirty="0"/>
              <a:t>THANK YOU! </a:t>
            </a:r>
          </a:p>
        </p:txBody>
      </p:sp>
      <p:pic>
        <p:nvPicPr>
          <p:cNvPr id="4" name="Picture 3" descr="Clipart Panda - Free Clipart Imag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978" y="1577621"/>
            <a:ext cx="5054600" cy="5054600"/>
          </a:xfrm>
          <a:prstGeom prst="rect">
            <a:avLst/>
          </a:prstGeom>
        </p:spPr>
      </p:pic>
    </p:spTree>
    <p:extLst>
      <p:ext uri="{BB962C8B-B14F-4D97-AF65-F5344CB8AC3E}">
        <p14:creationId xmlns:p14="http://schemas.microsoft.com/office/powerpoint/2010/main" val="372581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sp>
        <p:nvSpPr>
          <p:cNvPr id="74" name="Google Shape;74;p8"/>
          <p:cNvSpPr txBox="1">
            <a:spLocks noGrp="1"/>
          </p:cNvSpPr>
          <p:nvPr>
            <p:ph type="body" idx="1"/>
          </p:nvPr>
        </p:nvSpPr>
        <p:spPr>
          <a:xfrm>
            <a:off x="1237243" y="1454505"/>
            <a:ext cx="7727244" cy="5248275"/>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buNone/>
            </a:pPr>
            <a:r>
              <a:rPr lang="vi-VN" dirty="0">
                <a:solidFill>
                  <a:schemeClr val="tx2">
                    <a:satMod val="130000"/>
                  </a:schemeClr>
                </a:solidFill>
              </a:rPr>
              <a:t>hĩa </a:t>
            </a:r>
            <a:r>
              <a:rPr lang="vi-VN" sz="2400" dirty="0"/>
              <a:t>Định nghĩa </a:t>
            </a:r>
            <a:r>
              <a:rPr lang="en-US" sz="2400" dirty="0" err="1"/>
              <a:t>khác</a:t>
            </a:r>
            <a:r>
              <a:rPr lang="en-US" sz="2400" dirty="0"/>
              <a:t> </a:t>
            </a:r>
            <a:r>
              <a:rPr lang="vi-VN" sz="2400" dirty="0"/>
              <a:t>về ĐTĐM</a:t>
            </a:r>
            <a:r>
              <a:rPr lang="en-US" sz="2400" dirty="0"/>
              <a:t> </a:t>
            </a:r>
            <a:r>
              <a:rPr lang="vi-VN" sz="2400" dirty="0"/>
              <a:t>Điện toán đám mây</a:t>
            </a:r>
            <a:r>
              <a:rPr lang="en-US" sz="2400" dirty="0"/>
              <a:t>:</a:t>
            </a:r>
            <a:br>
              <a:rPr lang="en-US" sz="2400" dirty="0"/>
            </a:br>
            <a:r>
              <a:rPr lang="en-US" sz="2400" dirty="0"/>
              <a:t>L</a:t>
            </a:r>
            <a:r>
              <a:rPr lang="vi-VN" sz="2400" dirty="0"/>
              <a:t>à một giải pháp toàn diện</a:t>
            </a:r>
            <a:r>
              <a:rPr lang="en-US" sz="2400" dirty="0"/>
              <a:t> </a:t>
            </a:r>
            <a:r>
              <a:rPr lang="vi-VN" sz="2400" dirty="0"/>
              <a:t>cung cấp công nghệ thông tin như một dịch vụ.</a:t>
            </a:r>
            <a:r>
              <a:rPr lang="en-US" sz="2400" dirty="0"/>
              <a:t> </a:t>
            </a:r>
            <a:r>
              <a:rPr lang="vi-VN" sz="2400" dirty="0"/>
              <a:t>Nó</a:t>
            </a:r>
            <a:r>
              <a:rPr lang="en-US" sz="2400" dirty="0"/>
              <a:t> </a:t>
            </a:r>
            <a:r>
              <a:rPr lang="vi-VN" sz="2400" dirty="0"/>
              <a:t>là một giải pháp điện toán dựa trên Internet ở đó</a:t>
            </a:r>
            <a:r>
              <a:rPr lang="en-US" sz="2400" dirty="0"/>
              <a:t> </a:t>
            </a:r>
            <a:r>
              <a:rPr lang="vi-VN" sz="2400" dirty="0"/>
              <a:t>cung cấp tài nguyên chia sẻ</a:t>
            </a:r>
            <a:r>
              <a:rPr lang="en-US" sz="2400" dirty="0"/>
              <a:t>.</a:t>
            </a:r>
            <a:br>
              <a:rPr lang="en-US" sz="2400" dirty="0"/>
            </a:br>
            <a:r>
              <a:rPr lang="en-US" sz="2400" dirty="0"/>
              <a:t>- </a:t>
            </a:r>
            <a:r>
              <a:rPr lang="vi-VN" sz="2400" dirty="0"/>
              <a:t>Các máy tính trong</a:t>
            </a:r>
            <a:r>
              <a:rPr lang="en-US" sz="2400" dirty="0"/>
              <a:t> </a:t>
            </a:r>
            <a:r>
              <a:rPr lang="vi-VN" sz="2400" dirty="0"/>
              <a:t>các đám mây được cấu hình để làm việc cùng nhau</a:t>
            </a:r>
            <a:r>
              <a:rPr lang="en-US" sz="2400" dirty="0"/>
              <a:t>. </a:t>
            </a:r>
            <a:r>
              <a:rPr lang="vi-VN" dirty="0">
                <a:solidFill>
                  <a:schemeClr val="tx2">
                    <a:satMod val="130000"/>
                  </a:schemeClr>
                </a:solidFill>
              </a:rPr>
              <a:t>ề ĐTĐM</a:t>
            </a:r>
            <a:r>
              <a:rPr lang="en-US" dirty="0">
                <a:solidFill>
                  <a:schemeClr val="tx2">
                    <a:satMod val="130000"/>
                  </a:schemeClr>
                </a:solidFill>
              </a:rPr>
              <a:t> </a:t>
            </a:r>
            <a:r>
              <a:rPr lang="vi-VN" dirty="0">
                <a:solidFill>
                  <a:schemeClr val="tx2">
                    <a:satMod val="130000"/>
                  </a:schemeClr>
                </a:solidFill>
              </a:rPr>
              <a:t>Điện toán đám mây</a:t>
            </a:r>
            <a:r>
              <a:rPr lang="en-US" dirty="0">
                <a:solidFill>
                  <a:schemeClr val="tx2">
                    <a:satMod val="130000"/>
                  </a:schemeClr>
                </a:solidFill>
              </a:rPr>
              <a:t>:</a:t>
            </a:r>
            <a:br>
              <a:rPr lang="en-US" dirty="0">
                <a:solidFill>
                  <a:schemeClr val="tx2">
                    <a:satMod val="130000"/>
                  </a:schemeClr>
                </a:solidFill>
              </a:rPr>
            </a:br>
            <a:r>
              <a:rPr lang="en-US" dirty="0">
                <a:solidFill>
                  <a:schemeClr val="tx2">
                    <a:satMod val="130000"/>
                  </a:schemeClr>
                </a:solidFill>
              </a:rPr>
              <a:t>L</a:t>
            </a:r>
            <a:r>
              <a:rPr lang="vi-VN" dirty="0">
                <a:solidFill>
                  <a:schemeClr val="tx2">
                    <a:satMod val="130000"/>
                  </a:schemeClr>
                </a:solidFill>
              </a:rPr>
              <a:t>à một giải pháp toàn diện</a:t>
            </a:r>
            <a:r>
              <a:rPr lang="en-US" dirty="0">
                <a:solidFill>
                  <a:schemeClr val="tx2">
                    <a:satMod val="130000"/>
                  </a:schemeClr>
                </a:solidFill>
              </a:rPr>
              <a:t> </a:t>
            </a:r>
            <a:r>
              <a:rPr lang="vi-VN" dirty="0">
                <a:solidFill>
                  <a:schemeClr val="tx2">
                    <a:satMod val="130000"/>
                  </a:schemeClr>
                </a:solidFill>
              </a:rPr>
              <a:t>cung cấp công nghệ thông tin như một dịch vụ.</a:t>
            </a:r>
            <a:r>
              <a:rPr lang="en-US" dirty="0">
                <a:solidFill>
                  <a:schemeClr val="tx2">
                    <a:satMod val="130000"/>
                  </a:schemeClr>
                </a:solidFill>
              </a:rPr>
              <a:t> </a:t>
            </a:r>
            <a:r>
              <a:rPr lang="vi-VN" dirty="0">
                <a:solidFill>
                  <a:schemeClr val="tx2">
                    <a:satMod val="130000"/>
                  </a:schemeClr>
                </a:solidFill>
              </a:rPr>
              <a:t>Nó</a:t>
            </a:r>
            <a:r>
              <a:rPr lang="en-US" dirty="0">
                <a:solidFill>
                  <a:schemeClr val="tx2">
                    <a:satMod val="130000"/>
                  </a:schemeClr>
                </a:solidFill>
              </a:rPr>
              <a:t> </a:t>
            </a:r>
            <a:r>
              <a:rPr lang="vi-VN" dirty="0">
                <a:solidFill>
                  <a:schemeClr val="tx2">
                    <a:satMod val="130000"/>
                  </a:schemeClr>
                </a:solidFill>
              </a:rPr>
              <a:t>là một giải pháp điện toán dựa trên Internet ở đó</a:t>
            </a:r>
            <a:r>
              <a:rPr lang="en-US" dirty="0">
                <a:solidFill>
                  <a:schemeClr val="tx2">
                    <a:satMod val="130000"/>
                  </a:schemeClr>
                </a:solidFill>
              </a:rPr>
              <a:t> </a:t>
            </a:r>
            <a:r>
              <a:rPr lang="vi-VN" dirty="0">
                <a:solidFill>
                  <a:schemeClr val="tx2">
                    <a:satMod val="130000"/>
                  </a:schemeClr>
                </a:solidFill>
              </a:rPr>
              <a:t>cung cấp tài nguyên chia sẻ</a:t>
            </a:r>
            <a:r>
              <a:rPr lang="en-US" dirty="0">
                <a:solidFill>
                  <a:schemeClr val="tx2">
                    <a:satMod val="130000"/>
                  </a:schemeClr>
                </a:solidFill>
              </a:rPr>
              <a:t>.</a:t>
            </a:r>
            <a:br>
              <a:rPr lang="en-US" dirty="0">
                <a:solidFill>
                  <a:schemeClr val="tx2">
                    <a:satMod val="130000"/>
                  </a:schemeClr>
                </a:solidFill>
              </a:rPr>
            </a:br>
            <a:r>
              <a:rPr lang="en-US" dirty="0">
                <a:solidFill>
                  <a:schemeClr val="tx2">
                    <a:satMod val="130000"/>
                  </a:schemeClr>
                </a:solidFill>
              </a:rPr>
              <a:t>- </a:t>
            </a:r>
            <a:r>
              <a:rPr lang="vi-VN" dirty="0">
                <a:solidFill>
                  <a:schemeClr val="tx2">
                    <a:satMod val="130000"/>
                  </a:schemeClr>
                </a:solidFill>
              </a:rPr>
              <a:t>Các máy tính trong</a:t>
            </a:r>
            <a:r>
              <a:rPr lang="en-US" dirty="0">
                <a:solidFill>
                  <a:schemeClr val="tx2">
                    <a:satMod val="130000"/>
                  </a:schemeClr>
                </a:solidFill>
              </a:rPr>
              <a:t> </a:t>
            </a:r>
            <a:r>
              <a:rPr lang="vi-VN" dirty="0">
                <a:solidFill>
                  <a:schemeClr val="tx2">
                    <a:satMod val="130000"/>
                  </a:schemeClr>
                </a:solidFill>
              </a:rPr>
              <a:t>các đám mây được cấu hình để làm việc cùng nhau</a:t>
            </a:r>
            <a:r>
              <a:rPr lang="en-US" dirty="0">
                <a:solidFill>
                  <a:schemeClr val="tx2">
                    <a:satMod val="130000"/>
                  </a:schemeClr>
                </a:solidFill>
              </a:rPr>
              <a:t>.</a:t>
            </a:r>
            <a:br>
              <a:rPr lang="en-US" dirty="0">
                <a:solidFill>
                  <a:schemeClr val="tx2">
                    <a:satMod val="130000"/>
                  </a:schemeClr>
                </a:solidFill>
              </a:rPr>
            </a:br>
            <a:r>
              <a:rPr lang="vi-VN" dirty="0">
                <a:solidFill>
                  <a:schemeClr val="tx2">
                    <a:satMod val="130000"/>
                  </a:schemeClr>
                </a:solidFill>
              </a:rPr>
              <a:t>Định nghĩa khác về ĐTĐM Điện toán đám mây:</a:t>
            </a:r>
            <a:br>
              <a:rPr lang="vi-VN" dirty="0">
                <a:solidFill>
                  <a:schemeClr val="tx2">
                    <a:satMod val="130000"/>
                  </a:schemeClr>
                </a:solidFill>
              </a:rPr>
            </a:br>
            <a:r>
              <a:rPr lang="vi-VN" dirty="0">
                <a:solidFill>
                  <a:schemeClr val="tx2">
                    <a:satMod val="130000"/>
                  </a:schemeClr>
                </a:solidFill>
              </a:rPr>
              <a:t>Là một giải pháp toàn diện cung cấp công nghệ thông</a:t>
            </a:r>
            <a:endParaRPr/>
          </a:p>
        </p:txBody>
      </p:sp>
    </p:spTree>
    <p:extLst>
      <p:ext uri="{BB962C8B-B14F-4D97-AF65-F5344CB8AC3E}">
        <p14:creationId xmlns:p14="http://schemas.microsoft.com/office/powerpoint/2010/main" val="768748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a:t>Mô hình điện toán đám mây.</a:t>
            </a:r>
          </a:p>
          <a:p>
            <a:pPr marL="0" lvl="0" indent="0" algn="l" rtl="0">
              <a:spcBef>
                <a:spcPts val="0"/>
              </a:spcBef>
              <a:spcAft>
                <a:spcPts val="0"/>
              </a:spcAft>
              <a:buSzPts val="2800"/>
              <a:buNone/>
            </a:pPr>
            <a:endParaRPr/>
          </a:p>
        </p:txBody>
      </p:sp>
      <p:pic>
        <p:nvPicPr>
          <p:cNvPr id="2" name="Picture 1"/>
          <p:cNvPicPr>
            <a:picLocks noChangeAspect="1"/>
          </p:cNvPicPr>
          <p:nvPr/>
        </p:nvPicPr>
        <p:blipFill>
          <a:blip r:embed="rId3"/>
          <a:stretch>
            <a:fillRect/>
          </a:stretch>
        </p:blipFill>
        <p:spPr>
          <a:xfrm>
            <a:off x="3325198" y="1754146"/>
            <a:ext cx="5639289" cy="4993057"/>
          </a:xfrm>
          <a:prstGeom prst="rect">
            <a:avLst/>
          </a:prstGeom>
        </p:spPr>
      </p:pic>
    </p:spTree>
    <p:extLst>
      <p:ext uri="{BB962C8B-B14F-4D97-AF65-F5344CB8AC3E}">
        <p14:creationId xmlns:p14="http://schemas.microsoft.com/office/powerpoint/2010/main" val="1762334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pic>
        <p:nvPicPr>
          <p:cNvPr id="2" name="Picture 1"/>
          <p:cNvPicPr>
            <a:picLocks noChangeAspect="1"/>
          </p:cNvPicPr>
          <p:nvPr/>
        </p:nvPicPr>
        <p:blipFill>
          <a:blip r:embed="rId3"/>
          <a:stretch>
            <a:fillRect/>
          </a:stretch>
        </p:blipFill>
        <p:spPr>
          <a:xfrm>
            <a:off x="2983489" y="1976566"/>
            <a:ext cx="5980998" cy="4500436"/>
          </a:xfrm>
          <a:prstGeom prst="rect">
            <a:avLst/>
          </a:prstGeom>
        </p:spPr>
      </p:pic>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a:t>Điện toán máy chủ ảo.</a:t>
            </a:r>
            <a:endParaRPr/>
          </a:p>
        </p:txBody>
      </p:sp>
    </p:spTree>
    <p:extLst>
      <p:ext uri="{BB962C8B-B14F-4D97-AF65-F5344CB8AC3E}">
        <p14:creationId xmlns:p14="http://schemas.microsoft.com/office/powerpoint/2010/main" val="2284871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pic>
        <p:nvPicPr>
          <p:cNvPr id="2" name="Picture 1"/>
          <p:cNvPicPr>
            <a:picLocks noChangeAspect="1"/>
          </p:cNvPicPr>
          <p:nvPr/>
        </p:nvPicPr>
        <p:blipFill>
          <a:blip r:embed="rId3"/>
          <a:stretch>
            <a:fillRect/>
          </a:stretch>
        </p:blipFill>
        <p:spPr>
          <a:xfrm>
            <a:off x="6489296" y="3070578"/>
            <a:ext cx="2475191" cy="3987130"/>
          </a:xfrm>
          <a:prstGeom prst="rect">
            <a:avLst/>
          </a:prstGeom>
        </p:spPr>
      </p:pic>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a:t>Các dịch vụ IT truyền thông.</a:t>
            </a:r>
          </a:p>
          <a:p>
            <a:pPr marL="0" indent="0">
              <a:buNone/>
              <a:defRPr/>
            </a:pPr>
            <a:r>
              <a:rPr lang="en-US"/>
              <a:t>Có 3 loại dịch vụ được định nghĩa và sử dụng trong điện toán đám mây:</a:t>
            </a:r>
          </a:p>
          <a:p>
            <a:pPr marL="365760" indent="-283464">
              <a:buFontTx/>
              <a:buChar char="-"/>
              <a:defRPr/>
            </a:pPr>
            <a:r>
              <a:rPr lang="en-US"/>
              <a:t>IaaS: Cơ sở hạ tầng như là một dịch vụ.</a:t>
            </a:r>
          </a:p>
          <a:p>
            <a:pPr marL="365760" indent="-283464">
              <a:buFontTx/>
              <a:buChar char="-"/>
              <a:defRPr/>
            </a:pPr>
            <a:r>
              <a:rPr lang="en-US"/>
              <a:t>PaaS: Nền tảng như là một dịch vụ</a:t>
            </a:r>
          </a:p>
          <a:p>
            <a:pPr marL="365760" indent="-283464">
              <a:buFontTx/>
              <a:buChar char="-"/>
              <a:defRPr/>
            </a:pPr>
            <a:r>
              <a:rPr lang="en-US"/>
              <a:t>SaaS: Phần mềm như là một dịch vụ</a:t>
            </a:r>
          </a:p>
          <a:p>
            <a:pPr marL="0" lvl="0" indent="0" algn="l" rtl="0">
              <a:spcBef>
                <a:spcPts val="0"/>
              </a:spcBef>
              <a:spcAft>
                <a:spcPts val="0"/>
              </a:spcAft>
              <a:buSzPts val="2800"/>
              <a:buNone/>
            </a:pPr>
            <a:endParaRPr/>
          </a:p>
        </p:txBody>
      </p:sp>
    </p:spTree>
    <p:extLst>
      <p:ext uri="{BB962C8B-B14F-4D97-AF65-F5344CB8AC3E}">
        <p14:creationId xmlns:p14="http://schemas.microsoft.com/office/powerpoint/2010/main" val="1375915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pic>
        <p:nvPicPr>
          <p:cNvPr id="2" name="Picture 1"/>
          <p:cNvPicPr>
            <a:picLocks noChangeAspect="1"/>
          </p:cNvPicPr>
          <p:nvPr/>
        </p:nvPicPr>
        <p:blipFill>
          <a:blip r:embed="rId3"/>
          <a:stretch>
            <a:fillRect/>
          </a:stretch>
        </p:blipFill>
        <p:spPr>
          <a:xfrm>
            <a:off x="2018512" y="2641600"/>
            <a:ext cx="6945975" cy="2607120"/>
          </a:xfrm>
          <a:prstGeom prst="rect">
            <a:avLst/>
          </a:prstGeom>
        </p:spPr>
      </p:pic>
      <p:sp>
        <p:nvSpPr>
          <p:cNvPr id="74" name="Google Shape;74;p8"/>
          <p:cNvSpPr txBox="1">
            <a:spLocks noGrp="1"/>
          </p:cNvSpPr>
          <p:nvPr>
            <p:ph type="body" idx="1"/>
          </p:nvPr>
        </p:nvSpPr>
        <p:spPr>
          <a:xfrm>
            <a:off x="457200" y="1228727"/>
            <a:ext cx="8229600" cy="52482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a:t>Tổng hợp và so sánh các mô hình.</a:t>
            </a:r>
            <a:endParaRPr/>
          </a:p>
        </p:txBody>
      </p:sp>
    </p:spTree>
    <p:extLst>
      <p:ext uri="{BB962C8B-B14F-4D97-AF65-F5344CB8AC3E}">
        <p14:creationId xmlns:p14="http://schemas.microsoft.com/office/powerpoint/2010/main" val="328957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1322384" y="471163"/>
            <a:ext cx="7642103" cy="487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 CÁC KHÁI NIỆM CƠ BẢN</a:t>
            </a:r>
            <a:endParaRPr/>
          </a:p>
        </p:txBody>
      </p:sp>
      <p:sp>
        <p:nvSpPr>
          <p:cNvPr id="74" name="Google Shape;74;p8"/>
          <p:cNvSpPr txBox="1">
            <a:spLocks noGrp="1"/>
          </p:cNvSpPr>
          <p:nvPr>
            <p:ph type="body" idx="1"/>
          </p:nvPr>
        </p:nvSpPr>
        <p:spPr>
          <a:xfrm>
            <a:off x="457201" y="1228727"/>
            <a:ext cx="5595860" cy="5248275"/>
          </a:xfrm>
          <a:prstGeom prst="rect">
            <a:avLst/>
          </a:prstGeom>
          <a:noFill/>
          <a:ln>
            <a:noFill/>
          </a:ln>
        </p:spPr>
        <p:txBody>
          <a:bodyPr spcFirstLastPara="1" wrap="square" lIns="91425" tIns="45700" rIns="91425" bIns="45700" anchor="t" anchorCtr="0">
            <a:noAutofit/>
          </a:bodyPr>
          <a:lstStyle/>
          <a:p>
            <a:pPr marL="365760" indent="-283464">
              <a:buFont typeface="Arial" pitchFamily="34" charset="0"/>
              <a:buChar char="•"/>
              <a:defRPr/>
            </a:pPr>
            <a:r>
              <a:rPr lang="en-US" sz="2400" b="1"/>
              <a:t>Các thành phần trong điện toán đám mây. </a:t>
            </a:r>
          </a:p>
          <a:p>
            <a:pPr algn="just"/>
            <a:r>
              <a:rPr lang="en-US" altLang="en-US" b="1" i="1"/>
              <a:t>Client (lớp khách hàng):</a:t>
            </a:r>
            <a:r>
              <a:rPr lang="en-US" altLang="en-US"/>
              <a:t> </a:t>
            </a:r>
          </a:p>
          <a:p>
            <a:pPr lvl="1" algn="just"/>
            <a:r>
              <a:rPr lang="en-US" altLang="en-US"/>
              <a:t>Bao gồm phần cứng và phần mềm, để dựa vào đó, khách hàng có thể truy cập và sử dụng các ứng dụng/dịch vụ được cung cấp từ điện toán đám mây.</a:t>
            </a:r>
          </a:p>
          <a:p>
            <a:pPr lvl="1" algn="just"/>
            <a:r>
              <a:rPr lang="en-US" altLang="en-US"/>
              <a:t>VD: máy tính và đường dây kết nối Internet (thiết bị phần cứng) và các trình duyệt web (phần mềm)….</a:t>
            </a:r>
          </a:p>
          <a:p>
            <a:pPr marL="365760" indent="-283464">
              <a:buFont typeface="Arial" pitchFamily="34" charset="0"/>
              <a:buChar char="•"/>
              <a:defRPr/>
            </a:pPr>
            <a:endParaRPr/>
          </a:p>
        </p:txBody>
      </p:sp>
      <p:pic>
        <p:nvPicPr>
          <p:cNvPr id="2" name="Picture 1"/>
          <p:cNvPicPr>
            <a:picLocks noChangeAspect="1"/>
          </p:cNvPicPr>
          <p:nvPr/>
        </p:nvPicPr>
        <p:blipFill>
          <a:blip r:embed="rId3"/>
          <a:stretch>
            <a:fillRect/>
          </a:stretch>
        </p:blipFill>
        <p:spPr>
          <a:xfrm>
            <a:off x="6206157" y="2381956"/>
            <a:ext cx="2843606" cy="3213780"/>
          </a:xfrm>
          <a:prstGeom prst="rect">
            <a:avLst/>
          </a:prstGeom>
        </p:spPr>
      </p:pic>
    </p:spTree>
    <p:extLst>
      <p:ext uri="{BB962C8B-B14F-4D97-AF65-F5344CB8AC3E}">
        <p14:creationId xmlns:p14="http://schemas.microsoft.com/office/powerpoint/2010/main" val="774949749"/>
      </p:ext>
    </p:extLst>
  </p:cSld>
  <p:clrMapOvr>
    <a:masterClrMapping/>
  </p:clrMapOvr>
</p:sld>
</file>

<file path=ppt/theme/theme1.xml><?xml version="1.0" encoding="utf-8"?>
<a:theme xmlns:a="http://schemas.openxmlformats.org/drawingml/2006/main" name="Theme1">
  <a:themeElements>
    <a:clrScheme name="Custom 1">
      <a:dk1>
        <a:srgbClr val="000000"/>
      </a:dk1>
      <a:lt1>
        <a:srgbClr val="FFFFFF"/>
      </a:lt1>
      <a:dk2>
        <a:srgbClr val="3E3D2D"/>
      </a:dk2>
      <a:lt2>
        <a:srgbClr val="FFFFFF"/>
      </a:lt2>
      <a:accent1>
        <a:srgbClr val="FF6600"/>
      </a:accent1>
      <a:accent2>
        <a:srgbClr val="71685A"/>
      </a:accent2>
      <a:accent3>
        <a:srgbClr val="FF6700"/>
      </a:accent3>
      <a:accent4>
        <a:srgbClr val="BF4D00"/>
      </a:accent4>
      <a:accent5>
        <a:srgbClr val="956B43"/>
      </a:accent5>
      <a:accent6>
        <a:srgbClr val="FEA022"/>
      </a:accent6>
      <a:hlink>
        <a:srgbClr val="E68200"/>
      </a:hlink>
      <a:folHlink>
        <a:srgbClr val="FFA36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2793</Words>
  <Application>Microsoft Office PowerPoint</Application>
  <PresentationFormat>On-screen Show (4:3)</PresentationFormat>
  <Paragraphs>181</Paragraphs>
  <Slides>39</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Cambria</vt:lpstr>
      <vt:lpstr>Noto Sans Symbols</vt:lpstr>
      <vt:lpstr>Times New Roman</vt:lpstr>
      <vt:lpstr>Verdana</vt:lpstr>
      <vt:lpstr>Wingdings 2</vt:lpstr>
      <vt:lpstr>Theme1</vt:lpstr>
      <vt:lpstr> Chương II  ĐIỆN TOÁN  ĐÁM MÂY</vt:lpstr>
      <vt:lpstr>NỘI DUNG CHÍNH</vt:lpstr>
      <vt:lpstr>2.1. CÁC KHÁI NIỆM CƠ BẢN</vt:lpstr>
      <vt:lpstr>2.1. CÁC KHÁI NIỆM CƠ BẢN</vt:lpstr>
      <vt:lpstr>2.1. CÁC KHÁI NIỆM CƠ BẢN</vt:lpstr>
      <vt:lpstr>2.1. CÁC KHÁI NIỆM CƠ BẢN</vt:lpstr>
      <vt:lpstr>2.1. CÁC KHÁI NIỆM CƠ BẢN</vt:lpstr>
      <vt:lpstr>2.1. CÁC KHÁI NIỆM CƠ BẢN</vt:lpstr>
      <vt:lpstr>2.1. CÁC KHÁI NIỆM CƠ BẢN</vt:lpstr>
      <vt:lpstr>2.1. CÁC KHÁI NIỆM CƠ BẢN</vt:lpstr>
      <vt:lpstr>2.1. CÁC KHÁI NIỆM CƠ BẢN</vt:lpstr>
      <vt:lpstr>2.1. CÁC KHÁI NIỆM CƠ BẢN</vt:lpstr>
      <vt:lpstr>2.1. CÁC KHÁI NIỆM CƠ BẢN</vt:lpstr>
      <vt:lpstr>2.2. ĐĂNG NHẬP DỊCH VỤ ICLOUD CỦA GOOGLE</vt:lpstr>
      <vt:lpstr>2.2. ĐĂNG NHẬP DỊCH VỤ ICLOUD CỦA GOOGLE</vt:lpstr>
      <vt:lpstr>2.2. ĐĂNG NHẬP DỊCH VỤ ICLOUD CỦA GOOGLE</vt:lpstr>
      <vt:lpstr>2.3. CÁC MÔ HÌNH TRIỂN KHAI ĐIỆN TOÁN ĐÁM MÂY  </vt:lpstr>
      <vt:lpstr>2.3. CÁC MÔ HÌNH TRIỂN KHAI ĐIỆN TOÁN ĐÁM MÂY</vt:lpstr>
      <vt:lpstr>2.4. MỘT SỐ GIẢI PHÁP XÂY DỰNG  PRIVATE CLOUD</vt:lpstr>
      <vt:lpstr>2.4. MỘT SỐ GIẢI PHÁP XÂY DỰNG  PRIVATE CLOUD</vt:lpstr>
      <vt:lpstr>2.4. MỘT SỐ GIẢI PHÁP XÂY DỰNG  PRIVATE CLOUD</vt:lpstr>
      <vt:lpstr>2.4. MỘT SỐ GIẢI PHÁP XÂY DỰNG  PRIVATE CLOUD</vt:lpstr>
      <vt:lpstr>2.4. MỘT SỐ GIẢI PHÁP XÂY DỰNG  PRIVATE CLOUD</vt:lpstr>
      <vt:lpstr>2.4. MỘT SỐ GIẢI PHÁP XÂY DỰNG  PRIVATE CLOUD</vt:lpstr>
      <vt:lpstr>2.5. PHẦN MỀM DỊCH VỤ, TỔNG QUAN VỀ SAAS</vt:lpstr>
      <vt:lpstr>2.5. PHẦN MỀM DỊCH VỤ, TỔNG QUAN VỀ SAAS</vt:lpstr>
      <vt:lpstr>2.5. PHẦN MỀM DỊCH VỤ, TỔNG QUAN VỀ SAAS</vt:lpstr>
      <vt:lpstr>2.5. PHẦN MỀM DỊCH VỤ, TỔNG QUAN VỀ SAAS</vt:lpstr>
      <vt:lpstr>2.5. PHẦN MỀM DỊCH VỤ, TỔNG QUAN VỀ SAAS</vt:lpstr>
      <vt:lpstr>2.5. PHẦN MỀM DỊCH VỤ, TỔNG QUAN VỀ SAAS</vt:lpstr>
      <vt:lpstr>2.6. TỔNG QUAN VỀ BẢO MẬT ĐIỆN TOÁN ĐÁM MÂY.</vt:lpstr>
      <vt:lpstr>2.6. TỔNG QUAN VỀ BẢO MẬT ĐIỆN TOÁN ĐÁM MÂY.</vt:lpstr>
      <vt:lpstr>2.6. TỔNG QUAN VỀ BẢO MẬT ĐIỆN TOÁN ĐÁM MÂY.</vt:lpstr>
      <vt:lpstr>2.6. TỔNG QUAN VỀ BẢO MẬT ĐIỆN TOÁN ĐÁM MÂY.</vt:lpstr>
      <vt:lpstr>2.6. TỔNG QUAN VỀ BẢO MẬT ĐIỆN TOÁN ĐÁM MÂY.</vt:lpstr>
      <vt:lpstr>2.6. TỔNG QUAN VỀ BẢO MẬT ĐIỆN TOÁN ĐÁM MÂY.</vt:lpstr>
      <vt:lpstr>2.6. TỔNG QUAN VỀ BẢO MẬT ĐIỆN TOÁN ĐÁM MÂY.</vt:lpstr>
      <vt:lpstr>BÀI TẬP và THẢO LUẬN NHÓM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II  ĐIỆN TOÁN  ĐÁM MÂY</dc:title>
  <dc:creator>Quang Dao</dc:creator>
  <cp:lastModifiedBy>hongh</cp:lastModifiedBy>
  <cp:revision>29</cp:revision>
  <dcterms:modified xsi:type="dcterms:W3CDTF">2022-05-06T01:18:05Z</dcterms:modified>
</cp:coreProperties>
</file>